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6"/>
  </p:notesMasterIdLst>
  <p:sldIdLst>
    <p:sldId id="256" r:id="rId2"/>
    <p:sldId id="315" r:id="rId3"/>
    <p:sldId id="324" r:id="rId4"/>
    <p:sldId id="320" r:id="rId5"/>
    <p:sldId id="327" r:id="rId6"/>
    <p:sldId id="329" r:id="rId7"/>
    <p:sldId id="418" r:id="rId8"/>
    <p:sldId id="419" r:id="rId9"/>
    <p:sldId id="420" r:id="rId10"/>
    <p:sldId id="421" r:id="rId11"/>
    <p:sldId id="422" r:id="rId12"/>
    <p:sldId id="423" r:id="rId13"/>
    <p:sldId id="404" r:id="rId14"/>
    <p:sldId id="322" r:id="rId15"/>
  </p:sldIdLst>
  <p:sldSz cx="9144000" cy="5143500" type="screen16x9"/>
  <p:notesSz cx="6858000" cy="9144000"/>
  <p:embeddedFontLst>
    <p:embeddedFont>
      <p:font typeface="Hiragino Sans" panose="020B0400000000000000" pitchFamily="34" charset="-128"/>
      <p:regular r:id="rId17"/>
      <p:bold r:id="rId18"/>
    </p:embeddedFont>
    <p:embeddedFont>
      <p:font typeface="Oswald" pitchFamily="2" charset="77"/>
      <p:regular r:id="rId19"/>
      <p:bold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jrF5vW7KwJPOssLniA/wyw==" hashData="h83IZPJBnzk7GZC2nd938p3IddfZmUpnq+h50TMmkbfP2iB8OHBBGFHrq/FbWeMocSihnoy6U0qDhA2wn7OjVQ=="/>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606735-FB23-46DC-8E69-3DB70196E911}">
  <a:tblStyle styleId="{D9606735-FB23-46DC-8E69-3DB70196E9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09"/>
    <p:restoredTop sz="82899"/>
  </p:normalViewPr>
  <p:slideViewPr>
    <p:cSldViewPr snapToGrid="0" showGuides="1">
      <p:cViewPr varScale="1">
        <p:scale>
          <a:sx n="104" d="100"/>
          <a:sy n="104" d="100"/>
        </p:scale>
        <p:origin x="2192" y="496"/>
      </p:cViewPr>
      <p:guideLst/>
    </p:cSldViewPr>
  </p:slideViewPr>
  <p:notesTextViewPr>
    <p:cViewPr>
      <p:scale>
        <a:sx n="1" d="1"/>
        <a:sy n="1" d="1"/>
      </p:scale>
      <p:origin x="0" y="0"/>
    </p:cViewPr>
  </p:notesTextViewPr>
  <p:notesViewPr>
    <p:cSldViewPr snapToGrid="0" showGuides="1">
      <p:cViewPr varScale="1">
        <p:scale>
          <a:sx n="86" d="100"/>
          <a:sy n="86" d="100"/>
        </p:scale>
        <p:origin x="2928" y="21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3894759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4158201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6129324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ad0aeb9a5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ad0aeb9a5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523086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81018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34396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7172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1994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301881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32439457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7208931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1789164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1055557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dirty="0"/>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64"/>
        <p:cNvGrpSpPr/>
        <p:nvPr/>
      </p:nvGrpSpPr>
      <p:grpSpPr>
        <a:xfrm>
          <a:off x="0" y="0"/>
          <a:ext cx="0" cy="0"/>
          <a:chOff x="0" y="0"/>
          <a:chExt cx="0" cy="0"/>
        </a:xfrm>
      </p:grpSpPr>
      <p:sp>
        <p:nvSpPr>
          <p:cNvPr id="65" name="Google Shape;65;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6" name="Google Shape;66;p8"/>
          <p:cNvGrpSpPr/>
          <p:nvPr/>
        </p:nvGrpSpPr>
        <p:grpSpPr>
          <a:xfrm>
            <a:off x="-77" y="3784091"/>
            <a:ext cx="2423582" cy="1357541"/>
            <a:chOff x="-77" y="3784091"/>
            <a:chExt cx="2423582" cy="1357541"/>
          </a:xfrm>
        </p:grpSpPr>
        <p:sp>
          <p:nvSpPr>
            <p:cNvPr id="67" name="Google Shape;67;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8"/>
          <p:cNvGrpSpPr/>
          <p:nvPr/>
        </p:nvGrpSpPr>
        <p:grpSpPr>
          <a:xfrm rot="10800000">
            <a:off x="6720423" y="-9"/>
            <a:ext cx="2423582" cy="1357541"/>
            <a:chOff x="-77" y="3784091"/>
            <a:chExt cx="2423582" cy="1357541"/>
          </a:xfrm>
        </p:grpSpPr>
        <p:sp>
          <p:nvSpPr>
            <p:cNvPr id="73" name="Google Shape;73;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06163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0CF2C-AC79-A4FD-4CAD-5160B262946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60875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2" name="Text Placeholder 1">
            <a:extLst>
              <a:ext uri="{FF2B5EF4-FFF2-40B4-BE49-F238E27FC236}">
                <a16:creationId xmlns:a16="http://schemas.microsoft.com/office/drawing/2014/main" id="{3DAC0BA1-9C44-1244-00E5-27C63D96E84B}"/>
              </a:ext>
            </a:extLst>
          </p:cNvPr>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66" r:id="rId4"/>
    <p:sldLayoutId id="2147483669" r:id="rId5"/>
    <p:sldLayoutId id="2147483670" r:id="rId6"/>
    <p:sldLayoutId id="2147483673" r:id="rId7"/>
    <p:sldLayoutId id="214748367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600"/>
        </a:spcAft>
        <a:buClr>
          <a:srgbClr val="000000"/>
        </a:buClr>
        <a:buFont typeface="Arial"/>
        <a:defRPr sz="1400" b="0" i="0" u="none" strike="noStrike" cap="none">
          <a:solidFill>
            <a:srgbClr val="000000"/>
          </a:solidFill>
          <a:latin typeface="Arial"/>
          <a:ea typeface="Arial"/>
          <a:cs typeface="Arial"/>
          <a:sym typeface="Arial"/>
        </a:defRPr>
      </a:lvl1pPr>
      <a:lvl2pPr marL="180000" marR="0" lvl="1" algn="l" rtl="0">
        <a:lnSpc>
          <a:spcPct val="100000"/>
        </a:lnSpc>
        <a:spcBef>
          <a:spcPts val="0"/>
        </a:spcBef>
        <a:spcAft>
          <a:spcPts val="600"/>
        </a:spcAft>
        <a:buClr>
          <a:srgbClr val="000000"/>
        </a:buClr>
        <a:buFont typeface="Arial"/>
        <a:defRPr sz="1400" b="0" i="0" u="none" strike="noStrike" cap="none">
          <a:solidFill>
            <a:srgbClr val="000000"/>
          </a:solidFill>
          <a:latin typeface="Arial"/>
          <a:ea typeface="Arial"/>
          <a:cs typeface="Arial"/>
          <a:sym typeface="Arial"/>
        </a:defRPr>
      </a:lvl2pPr>
      <a:lvl3pPr marL="360000" marR="0" lvl="2" algn="l" rtl="0">
        <a:lnSpc>
          <a:spcPct val="100000"/>
        </a:lnSpc>
        <a:spcBef>
          <a:spcPts val="0"/>
        </a:spcBef>
        <a:spcAft>
          <a:spcPts val="600"/>
        </a:spcAft>
        <a:buClr>
          <a:srgbClr val="000000"/>
        </a:buClr>
        <a:buFont typeface="Arial"/>
        <a:defRPr sz="1400" b="0" i="0" u="none" strike="noStrike" cap="none">
          <a:solidFill>
            <a:srgbClr val="000000"/>
          </a:solidFill>
          <a:latin typeface="Arial"/>
          <a:ea typeface="Arial"/>
          <a:cs typeface="Arial"/>
          <a:sym typeface="Arial"/>
        </a:defRPr>
      </a:lvl3pPr>
      <a:lvl4pPr marL="540000" marR="0" lvl="3" algn="l" rtl="0">
        <a:lnSpc>
          <a:spcPct val="100000"/>
        </a:lnSpc>
        <a:spcBef>
          <a:spcPts val="0"/>
        </a:spcBef>
        <a:spcAft>
          <a:spcPts val="600"/>
        </a:spcAft>
        <a:buClr>
          <a:srgbClr val="000000"/>
        </a:buClr>
        <a:buFont typeface="Arial"/>
        <a:defRPr sz="1400" b="0" i="0" u="none" strike="noStrike" cap="none">
          <a:solidFill>
            <a:srgbClr val="000000"/>
          </a:solidFill>
          <a:latin typeface="Arial"/>
          <a:ea typeface="Arial"/>
          <a:cs typeface="Arial"/>
          <a:sym typeface="Arial"/>
        </a:defRPr>
      </a:lvl4pPr>
      <a:lvl5pPr marL="720000" marR="0" lvl="4" algn="l" rtl="0">
        <a:lnSpc>
          <a:spcPct val="100000"/>
        </a:lnSpc>
        <a:spcBef>
          <a:spcPts val="0"/>
        </a:spcBef>
        <a:spcAft>
          <a:spcPts val="60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teacher2025cisconetwork@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forms.gle/jZ1dmgT8A6h5C4ZGA"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onct.oita-ct.ac.jp/seigyo/nishimura_hp/coursework/2019/SystemEngineering/01/Note.html"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backlog.com/ja/git-tutorial/intro/intro1_1.html"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backlog.com/ja/git-tutorial/intro/intro1_1.html"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sp>
        <p:nvSpPr>
          <p:cNvPr id="477" name="Google Shape;477;p27"/>
          <p:cNvSpPr txBox="1">
            <a:spLocks noGrp="1"/>
          </p:cNvSpPr>
          <p:nvPr>
            <p:ph type="ctrTitle"/>
          </p:nvPr>
        </p:nvSpPr>
        <p:spPr>
          <a:xfrm>
            <a:off x="720000" y="1016381"/>
            <a:ext cx="4262312" cy="2406000"/>
          </a:xfrm>
          <a:prstGeom prst="rect">
            <a:avLst/>
          </a:prstGeom>
        </p:spPr>
        <p:txBody>
          <a:bodyPr spcFirstLastPara="1" wrap="square" lIns="91425" tIns="91425" rIns="91425" bIns="91425" anchor="b" anchorCtr="0">
            <a:noAutofit/>
          </a:bodyPr>
          <a:lstStyle/>
          <a:p>
            <a:r>
              <a:rPr lang="en-US" altLang="ja-JP" dirty="0">
                <a:solidFill>
                  <a:schemeClr val="accent1"/>
                </a:solidFill>
                <a:latin typeface="MS PGothic" panose="020B0600070205080204" pitchFamily="34" charset="-128"/>
                <a:ea typeface="MS PGothic" panose="020B0600070205080204" pitchFamily="34" charset="-128"/>
              </a:rPr>
              <a:t>15</a:t>
            </a:r>
            <a:br>
              <a:rPr lang="en-US" altLang="ja-JP" dirty="0">
                <a:solidFill>
                  <a:schemeClr val="accent1"/>
                </a:solidFill>
                <a:latin typeface="MS PGothic" panose="020B0600070205080204" pitchFamily="34" charset="-128"/>
                <a:ea typeface="MS PGothic" panose="020B0600070205080204" pitchFamily="34" charset="-128"/>
              </a:rPr>
            </a:br>
            <a:r>
              <a:rPr lang="ja-JP" altLang="en-US" sz="4800">
                <a:solidFill>
                  <a:schemeClr val="tx1"/>
                </a:solidFill>
                <a:latin typeface="MS PGothic" panose="020B0600070205080204" pitchFamily="34" charset="-128"/>
                <a:ea typeface="MS PGothic" panose="020B0600070205080204" pitchFamily="34" charset="-128"/>
              </a:rPr>
              <a:t>ソースコードのバージョン管理</a:t>
            </a:r>
            <a:r>
              <a:rPr lang="en-US" altLang="ja-JP" sz="4800" dirty="0">
                <a:solidFill>
                  <a:schemeClr val="tx1"/>
                </a:solidFill>
                <a:latin typeface="MS PGothic" panose="020B0600070205080204" pitchFamily="34" charset="-128"/>
                <a:ea typeface="MS PGothic" panose="020B0600070205080204" pitchFamily="34" charset="-128"/>
              </a:rPr>
              <a:t> 1</a:t>
            </a:r>
            <a:endParaRPr lang="en-US" dirty="0">
              <a:solidFill>
                <a:schemeClr val="tx1"/>
              </a:solidFill>
              <a:latin typeface="MS PGothic" panose="020B0600070205080204" pitchFamily="34" charset="-128"/>
              <a:ea typeface="MS PGothic" panose="020B0600070205080204" pitchFamily="34" charset="-128"/>
            </a:endParaRPr>
          </a:p>
        </p:txBody>
      </p:sp>
      <p:sp>
        <p:nvSpPr>
          <p:cNvPr id="478" name="Google Shape;478;p27"/>
          <p:cNvSpPr txBox="1">
            <a:spLocks noGrp="1"/>
          </p:cNvSpPr>
          <p:nvPr>
            <p:ph type="subTitle" idx="1"/>
          </p:nvPr>
        </p:nvSpPr>
        <p:spPr>
          <a:xfrm>
            <a:off x="720000" y="3387619"/>
            <a:ext cx="4898338" cy="9591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latin typeface="MS PGothic" panose="020B0600070205080204" pitchFamily="34" charset="-128"/>
                <a:ea typeface="MS PGothic" panose="020B0600070205080204" pitchFamily="34" charset="-128"/>
              </a:rPr>
              <a:t>Year Offering: 2023, 2</a:t>
            </a:r>
            <a:r>
              <a:rPr lang="en-US" baseline="30000" dirty="0">
                <a:solidFill>
                  <a:schemeClr val="tx1"/>
                </a:solidFill>
                <a:latin typeface="MS PGothic" panose="020B0600070205080204" pitchFamily="34" charset="-128"/>
                <a:ea typeface="MS PGothic" panose="020B0600070205080204" pitchFamily="34" charset="-128"/>
              </a:rPr>
              <a:t>nd</a:t>
            </a:r>
            <a:r>
              <a:rPr lang="en-US" dirty="0">
                <a:solidFill>
                  <a:schemeClr val="tx1"/>
                </a:solidFill>
                <a:latin typeface="MS PGothic" panose="020B0600070205080204" pitchFamily="34" charset="-128"/>
                <a:ea typeface="MS PGothic" panose="020B0600070205080204" pitchFamily="34" charset="-128"/>
              </a:rPr>
              <a:t> Semester</a:t>
            </a:r>
          </a:p>
          <a:p>
            <a:pPr marL="0" lvl="0" indent="0" algn="l" rtl="0">
              <a:spcBef>
                <a:spcPts val="0"/>
              </a:spcBef>
              <a:spcAft>
                <a:spcPts val="0"/>
              </a:spcAft>
              <a:buNone/>
            </a:pPr>
            <a:r>
              <a:rPr lang="en-US" dirty="0">
                <a:solidFill>
                  <a:schemeClr val="tx1"/>
                </a:solidFill>
                <a:latin typeface="MS PGothic" panose="020B0600070205080204" pitchFamily="34" charset="-128"/>
                <a:ea typeface="MS PGothic" panose="020B0600070205080204" pitchFamily="34" charset="-128"/>
              </a:rPr>
              <a:t>Target Grade Level: 3</a:t>
            </a:r>
            <a:r>
              <a:rPr lang="en-US" baseline="30000" dirty="0">
                <a:solidFill>
                  <a:schemeClr val="tx1"/>
                </a:solidFill>
                <a:latin typeface="MS PGothic" panose="020B0600070205080204" pitchFamily="34" charset="-128"/>
                <a:ea typeface="MS PGothic" panose="020B0600070205080204" pitchFamily="34" charset="-128"/>
              </a:rPr>
              <a:t>rd</a:t>
            </a:r>
            <a:r>
              <a:rPr lang="en-US" dirty="0">
                <a:solidFill>
                  <a:schemeClr val="tx1"/>
                </a:solidFill>
                <a:latin typeface="MS PGothic" panose="020B0600070205080204" pitchFamily="34" charset="-128"/>
                <a:ea typeface="MS PGothic" panose="020B0600070205080204" pitchFamily="34" charset="-128"/>
              </a:rPr>
              <a:t> Grade</a:t>
            </a:r>
          </a:p>
          <a:p>
            <a:pPr marL="0" lvl="0" indent="0" algn="l" rtl="0">
              <a:spcBef>
                <a:spcPts val="0"/>
              </a:spcBef>
              <a:spcAft>
                <a:spcPts val="0"/>
              </a:spcAft>
              <a:buNone/>
            </a:pPr>
            <a:r>
              <a:rPr lang="en-US" altLang="ja-JP" dirty="0">
                <a:solidFill>
                  <a:schemeClr val="tx1"/>
                </a:solidFill>
                <a:latin typeface="MS PGothic" panose="020B0600070205080204" pitchFamily="34" charset="-128"/>
                <a:ea typeface="MS PGothic" panose="020B0600070205080204" pitchFamily="34" charset="-128"/>
              </a:rPr>
              <a:t>Date: 2024/mm/dd</a:t>
            </a:r>
            <a:endParaRPr lang="ja-JP" altLang="en-US">
              <a:solidFill>
                <a:schemeClr val="tx1"/>
              </a:solidFill>
              <a:latin typeface="MS PGothic" panose="020B0600070205080204" pitchFamily="34" charset="-128"/>
              <a:ea typeface="MS PGothic" panose="020B0600070205080204" pitchFamily="34" charset="-128"/>
            </a:endParaRPr>
          </a:p>
          <a:p>
            <a:pPr marL="0" lvl="0" indent="0" algn="l" rtl="0">
              <a:spcBef>
                <a:spcPts val="0"/>
              </a:spcBef>
              <a:spcAft>
                <a:spcPts val="0"/>
              </a:spcAft>
              <a:buNone/>
            </a:pPr>
            <a:endParaRPr lang="ja-JP" altLang="en-US" dirty="0">
              <a:latin typeface="+mn-lt"/>
            </a:endParaRPr>
          </a:p>
        </p:txBody>
      </p:sp>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3D59FD4A-A9A9-0220-DB9B-846449534D3F}"/>
              </a:ext>
            </a:extLst>
          </p:cNvPr>
          <p:cNvSpPr txBox="1"/>
          <p:nvPr/>
        </p:nvSpPr>
        <p:spPr>
          <a:xfrm>
            <a:off x="740070" y="4529179"/>
            <a:ext cx="5300804" cy="276999"/>
          </a:xfrm>
          <a:prstGeom prst="rect">
            <a:avLst/>
          </a:prstGeom>
          <a:noFill/>
        </p:spPr>
        <p:txBody>
          <a:bodyPr wrap="square">
            <a:spAutoFit/>
          </a:bodyPr>
          <a:lstStyle>
            <a:defPPr marR="0" lvl="0" algn="l" rtl="0">
              <a:lnSpc>
                <a:spcPct val="100000"/>
              </a:lnSpc>
              <a:spcBef>
                <a:spcPts val="0"/>
              </a:spcBef>
              <a:spcAft>
                <a:spcPts val="0"/>
              </a:spcAft>
              <a:defRPr/>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dirty="0">
                <a:solidFill>
                  <a:schemeClr val="tx1"/>
                </a:solidFill>
              </a:rPr>
              <a:t>Created by </a:t>
            </a:r>
            <a:r>
              <a:rPr lang="en-US" sz="1200" dirty="0">
                <a:solidFill>
                  <a:schemeClr val="tx1"/>
                </a:solidFill>
                <a:hlinkClick r:id="rId3">
                  <a:extLst>
                    <a:ext uri="{A12FA001-AC4F-418D-AE19-62706E023703}">
                      <ahyp:hlinkClr xmlns:ahyp="http://schemas.microsoft.com/office/drawing/2018/hyperlinkcolor" val="tx"/>
                    </a:ext>
                  </a:extLst>
                </a:hlinkClick>
              </a:rPr>
              <a:t>Mariko Tagawa</a:t>
            </a:r>
            <a:r>
              <a:rPr lang="en-US" sz="1200" dirty="0">
                <a:solidFill>
                  <a:schemeClr val="tx1"/>
                </a:solidFill>
              </a:rPr>
              <a:t>, JICA volunteer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rPr>
              <a:t>ローカルリポジトリの作成</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5" name="TextBox 4">
            <a:extLst>
              <a:ext uri="{FF2B5EF4-FFF2-40B4-BE49-F238E27FC236}">
                <a16:creationId xmlns:a16="http://schemas.microsoft.com/office/drawing/2014/main" id="{76225402-746D-342F-01A0-E45A377574B2}"/>
              </a:ext>
            </a:extLst>
          </p:cNvPr>
          <p:cNvSpPr txBox="1"/>
          <p:nvPr/>
        </p:nvSpPr>
        <p:spPr>
          <a:xfrm>
            <a:off x="978049" y="3286014"/>
            <a:ext cx="6621425" cy="600164"/>
          </a:xfrm>
          <a:prstGeom prst="rect">
            <a:avLst/>
          </a:prstGeom>
          <a:noFill/>
        </p:spPr>
        <p:txBody>
          <a:bodyPr wrap="square">
            <a:spAutoFit/>
          </a:bodyPr>
          <a:lstStyle/>
          <a:p>
            <a:pPr marL="342900" indent="-342900" algn="l">
              <a:spcAft>
                <a:spcPts val="600"/>
              </a:spcAft>
              <a:buClr>
                <a:schemeClr val="tx1"/>
              </a:buClr>
              <a:buFont typeface="+mj-lt"/>
              <a:buAutoNum type="arabicPeriod"/>
            </a:pPr>
            <a:r>
              <a:rPr lang="ja-JP" altLang="en-US" b="0" i="0">
                <a:solidFill>
                  <a:schemeClr val="tx1"/>
                </a:solidFill>
                <a:effectLst/>
                <a:latin typeface="MS PGothic" panose="020B0600070205080204" pitchFamily="34" charset="-128"/>
                <a:ea typeface="MS PGothic" panose="020B0600070205080204" pitchFamily="34" charset="-128"/>
              </a:rPr>
              <a:t>新しいリポジトリを作成する</a:t>
            </a:r>
            <a:endParaRPr lang="en-US" altLang="ja-JP" b="0" i="0" dirty="0">
              <a:solidFill>
                <a:schemeClr val="tx1"/>
              </a:solidFill>
              <a:effectLst/>
              <a:latin typeface="MS PGothic" panose="020B0600070205080204" pitchFamily="34" charset="-128"/>
              <a:ea typeface="MS PGothic" panose="020B0600070205080204" pitchFamily="34" charset="-128"/>
            </a:endParaRPr>
          </a:p>
          <a:p>
            <a:pPr marL="342900" indent="-342900" algn="l">
              <a:spcAft>
                <a:spcPts val="600"/>
              </a:spcAft>
              <a:buClr>
                <a:schemeClr val="tx1"/>
              </a:buClr>
              <a:buFont typeface="+mj-lt"/>
              <a:buAutoNum type="arabicPeriod"/>
            </a:pPr>
            <a:r>
              <a:rPr lang="ja-JP" altLang="en-US" b="0" i="0">
                <a:solidFill>
                  <a:schemeClr val="tx1"/>
                </a:solidFill>
                <a:effectLst/>
                <a:latin typeface="MS PGothic" panose="020B0600070205080204" pitchFamily="34" charset="-128"/>
                <a:ea typeface="MS PGothic" panose="020B0600070205080204" pitchFamily="34" charset="-128"/>
              </a:rPr>
              <a:t>リモートリポジトリをコピーして作成する</a:t>
            </a:r>
            <a:endParaRPr lang="ja-JP" altLang="en-US">
              <a:solidFill>
                <a:schemeClr val="tx1"/>
              </a:solidFill>
              <a:latin typeface="MS PGothic" panose="020B0600070205080204" pitchFamily="34" charset="-128"/>
              <a:ea typeface="MS PGothic" panose="020B0600070205080204" pitchFamily="34" charset="-128"/>
            </a:endParaRPr>
          </a:p>
        </p:txBody>
      </p:sp>
      <p:pic>
        <p:nvPicPr>
          <p:cNvPr id="3" name="Picture 2" descr="Cartoon monkey and computer characters&#10;&#10;Description automatically generated with medium confidence">
            <a:extLst>
              <a:ext uri="{FF2B5EF4-FFF2-40B4-BE49-F238E27FC236}">
                <a16:creationId xmlns:a16="http://schemas.microsoft.com/office/drawing/2014/main" id="{EB428D22-A39B-9355-5849-9D7FE76619B5}"/>
              </a:ext>
            </a:extLst>
          </p:cNvPr>
          <p:cNvPicPr>
            <a:picLocks noChangeAspect="1"/>
          </p:cNvPicPr>
          <p:nvPr/>
        </p:nvPicPr>
        <p:blipFill>
          <a:blip r:embed="rId3"/>
          <a:stretch>
            <a:fillRect/>
          </a:stretch>
        </p:blipFill>
        <p:spPr>
          <a:xfrm>
            <a:off x="978049" y="1126415"/>
            <a:ext cx="4580066" cy="1702845"/>
          </a:xfrm>
          <a:prstGeom prst="rect">
            <a:avLst/>
          </a:prstGeom>
        </p:spPr>
      </p:pic>
    </p:spTree>
    <p:extLst>
      <p:ext uri="{BB962C8B-B14F-4D97-AF65-F5344CB8AC3E}">
        <p14:creationId xmlns:p14="http://schemas.microsoft.com/office/powerpoint/2010/main" val="23528649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rPr>
              <a:t>変更を記録するコミット</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5" name="TextBox 4">
            <a:extLst>
              <a:ext uri="{FF2B5EF4-FFF2-40B4-BE49-F238E27FC236}">
                <a16:creationId xmlns:a16="http://schemas.microsoft.com/office/drawing/2014/main" id="{76225402-746D-342F-01A0-E45A377574B2}"/>
              </a:ext>
            </a:extLst>
          </p:cNvPr>
          <p:cNvSpPr txBox="1"/>
          <p:nvPr/>
        </p:nvSpPr>
        <p:spPr>
          <a:xfrm>
            <a:off x="720725" y="3156922"/>
            <a:ext cx="7219278" cy="1107996"/>
          </a:xfrm>
          <a:prstGeom prst="rect">
            <a:avLst/>
          </a:prstGeom>
          <a:noFill/>
        </p:spPr>
        <p:txBody>
          <a:bodyPr wrap="square">
            <a:spAutoFit/>
          </a:bodyPr>
          <a:lstStyle/>
          <a:p>
            <a:pPr algn="l">
              <a:spcAft>
                <a:spcPts val="600"/>
              </a:spcAft>
              <a:buClr>
                <a:schemeClr val="tx1"/>
              </a:buClr>
            </a:pPr>
            <a:r>
              <a:rPr lang="ja-JP" altLang="en-US">
                <a:solidFill>
                  <a:schemeClr val="accent1"/>
                </a:solidFill>
                <a:latin typeface="MS PGothic" panose="020B0600070205080204" pitchFamily="34" charset="-128"/>
                <a:ea typeface="MS PGothic" panose="020B0600070205080204" pitchFamily="34" charset="-128"/>
              </a:rPr>
              <a:t>コミット：</a:t>
            </a:r>
            <a:r>
              <a:rPr lang="ja-JP" altLang="en-US" b="0" i="0">
                <a:solidFill>
                  <a:schemeClr val="tx1"/>
                </a:solidFill>
                <a:effectLst/>
                <a:latin typeface="MS PGothic" panose="020B0600070205080204" pitchFamily="34" charset="-128"/>
                <a:ea typeface="MS PGothic" panose="020B0600070205080204" pitchFamily="34" charset="-128"/>
              </a:rPr>
              <a:t>ファイルやディレクトリの追加・変更を、リポジトリに記録する操作。</a:t>
            </a:r>
            <a:endParaRPr lang="en-US" altLang="ja-JP" b="0" i="0" dirty="0">
              <a:solidFill>
                <a:schemeClr val="tx1"/>
              </a:solidFill>
              <a:effectLst/>
              <a:latin typeface="MS PGothic" panose="020B0600070205080204" pitchFamily="34" charset="-128"/>
              <a:ea typeface="MS PGothic" panose="020B0600070205080204" pitchFamily="34" charset="-128"/>
            </a:endParaRPr>
          </a:p>
          <a:p>
            <a:pPr algn="l">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コミットを実行すると、リポジトリの内では、前回コミットした時の状態から現在の状態までの差分を記録したコミット</a:t>
            </a:r>
            <a:r>
              <a:rPr lang="en-US" altLang="ja-JP" dirty="0">
                <a:solidFill>
                  <a:schemeClr val="tx1"/>
                </a:solidFill>
                <a:latin typeface="MS PGothic" panose="020B0600070205080204" pitchFamily="34" charset="-128"/>
                <a:ea typeface="MS PGothic" panose="020B0600070205080204" pitchFamily="34" charset="-128"/>
              </a:rPr>
              <a:t>(</a:t>
            </a:r>
            <a:r>
              <a:rPr lang="ja-JP" altLang="en-US">
                <a:solidFill>
                  <a:schemeClr val="tx1"/>
                </a:solidFill>
                <a:latin typeface="MS PGothic" panose="020B0600070205080204" pitchFamily="34" charset="-128"/>
                <a:ea typeface="MS PGothic" panose="020B0600070205080204" pitchFamily="34" charset="-128"/>
              </a:rPr>
              <a:t>またはリビジョン</a:t>
            </a:r>
            <a:r>
              <a:rPr lang="en-US" altLang="ja-JP" dirty="0">
                <a:solidFill>
                  <a:schemeClr val="tx1"/>
                </a:solidFill>
                <a:latin typeface="MS PGothic" panose="020B0600070205080204" pitchFamily="34" charset="-128"/>
                <a:ea typeface="MS PGothic" panose="020B0600070205080204" pitchFamily="34" charset="-128"/>
              </a:rPr>
              <a:t>)</a:t>
            </a:r>
            <a:r>
              <a:rPr lang="ja-JP" altLang="en-US">
                <a:solidFill>
                  <a:schemeClr val="tx1"/>
                </a:solidFill>
                <a:latin typeface="MS PGothic" panose="020B0600070205080204" pitchFamily="34" charset="-128"/>
                <a:ea typeface="MS PGothic" panose="020B0600070205080204" pitchFamily="34" charset="-128"/>
              </a:rPr>
              <a:t>と呼ばれるものが作成されます。　</a:t>
            </a:r>
            <a:endParaRPr lang="en-US" altLang="ja-JP" dirty="0">
              <a:solidFill>
                <a:schemeClr val="tx1"/>
              </a:solidFill>
              <a:latin typeface="MS PGothic" panose="020B0600070205080204" pitchFamily="34" charset="-128"/>
              <a:ea typeface="MS PGothic" panose="020B0600070205080204" pitchFamily="34" charset="-128"/>
            </a:endParaRPr>
          </a:p>
          <a:p>
            <a:pPr algn="l">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コミットには英数字</a:t>
            </a:r>
            <a:r>
              <a:rPr lang="en-US" altLang="ja-JP" dirty="0">
                <a:solidFill>
                  <a:schemeClr val="tx1"/>
                </a:solidFill>
                <a:latin typeface="MS PGothic" panose="020B0600070205080204" pitchFamily="34" charset="-128"/>
                <a:ea typeface="MS PGothic" panose="020B0600070205080204" pitchFamily="34" charset="-128"/>
              </a:rPr>
              <a:t>40</a:t>
            </a:r>
            <a:r>
              <a:rPr lang="ja-JP" altLang="en-US">
                <a:solidFill>
                  <a:schemeClr val="tx1"/>
                </a:solidFill>
                <a:latin typeface="MS PGothic" panose="020B0600070205080204" pitchFamily="34" charset="-128"/>
                <a:ea typeface="MS PGothic" panose="020B0600070205080204" pitchFamily="34" charset="-128"/>
              </a:rPr>
              <a:t>桁の名前が自動で付く。</a:t>
            </a:r>
            <a:endParaRPr lang="en-US" altLang="ja-JP" dirty="0">
              <a:solidFill>
                <a:schemeClr val="tx1"/>
              </a:solidFill>
              <a:latin typeface="MS PGothic" panose="020B0600070205080204" pitchFamily="34" charset="-128"/>
              <a:ea typeface="MS PGothic" panose="020B0600070205080204" pitchFamily="34" charset="-128"/>
            </a:endParaRPr>
          </a:p>
        </p:txBody>
      </p:sp>
      <p:pic>
        <p:nvPicPr>
          <p:cNvPr id="4" name="Picture 3" descr="A green and white timeline&#10;&#10;Description automatically generated">
            <a:extLst>
              <a:ext uri="{FF2B5EF4-FFF2-40B4-BE49-F238E27FC236}">
                <a16:creationId xmlns:a16="http://schemas.microsoft.com/office/drawing/2014/main" id="{877CD10F-A484-EEA9-84AC-D3B2208A953D}"/>
              </a:ext>
            </a:extLst>
          </p:cNvPr>
          <p:cNvPicPr>
            <a:picLocks noChangeAspect="1"/>
          </p:cNvPicPr>
          <p:nvPr/>
        </p:nvPicPr>
        <p:blipFill>
          <a:blip r:embed="rId3"/>
          <a:stretch>
            <a:fillRect/>
          </a:stretch>
        </p:blipFill>
        <p:spPr>
          <a:xfrm>
            <a:off x="720725" y="1034153"/>
            <a:ext cx="5215969" cy="1881169"/>
          </a:xfrm>
          <a:prstGeom prst="rect">
            <a:avLst/>
          </a:prstGeom>
        </p:spPr>
      </p:pic>
    </p:spTree>
    <p:extLst>
      <p:ext uri="{BB962C8B-B14F-4D97-AF65-F5344CB8AC3E}">
        <p14:creationId xmlns:p14="http://schemas.microsoft.com/office/powerpoint/2010/main" val="3051891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rPr>
              <a:t>変更を記録するコミット</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5" name="TextBox 4">
            <a:extLst>
              <a:ext uri="{FF2B5EF4-FFF2-40B4-BE49-F238E27FC236}">
                <a16:creationId xmlns:a16="http://schemas.microsoft.com/office/drawing/2014/main" id="{76225402-746D-342F-01A0-E45A377574B2}"/>
              </a:ext>
            </a:extLst>
          </p:cNvPr>
          <p:cNvSpPr txBox="1"/>
          <p:nvPr/>
        </p:nvSpPr>
        <p:spPr>
          <a:xfrm>
            <a:off x="962361" y="3703201"/>
            <a:ext cx="7219278" cy="600164"/>
          </a:xfrm>
          <a:prstGeom prst="rect">
            <a:avLst/>
          </a:prstGeom>
          <a:noFill/>
        </p:spPr>
        <p:txBody>
          <a:bodyPr wrap="square">
            <a:spAutoFit/>
          </a:bodyPr>
          <a:lstStyle/>
          <a:p>
            <a:pPr algn="l">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コミットの実行時にはコミットメッセージの入力を求められます。</a:t>
            </a:r>
            <a:endParaRPr lang="en-US" altLang="ja-JP" dirty="0">
              <a:solidFill>
                <a:schemeClr val="tx1"/>
              </a:solidFill>
              <a:latin typeface="MS PGothic" panose="020B0600070205080204" pitchFamily="34" charset="-128"/>
              <a:ea typeface="MS PGothic" panose="020B0600070205080204" pitchFamily="34" charset="-128"/>
            </a:endParaRPr>
          </a:p>
          <a:p>
            <a:pPr algn="l">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変更内容がわかりやすいコメントを書きましょう。</a:t>
            </a:r>
          </a:p>
        </p:txBody>
      </p:sp>
      <p:pic>
        <p:nvPicPr>
          <p:cNvPr id="3" name="Picture 2" descr="A screenshot of a message&#10;&#10;Description automatically generated">
            <a:extLst>
              <a:ext uri="{FF2B5EF4-FFF2-40B4-BE49-F238E27FC236}">
                <a16:creationId xmlns:a16="http://schemas.microsoft.com/office/drawing/2014/main" id="{82DB67BA-E41C-58D7-E44A-455890831035}"/>
              </a:ext>
            </a:extLst>
          </p:cNvPr>
          <p:cNvPicPr>
            <a:picLocks noChangeAspect="1"/>
          </p:cNvPicPr>
          <p:nvPr/>
        </p:nvPicPr>
        <p:blipFill>
          <a:blip r:embed="rId3"/>
          <a:stretch>
            <a:fillRect/>
          </a:stretch>
        </p:blipFill>
        <p:spPr>
          <a:xfrm>
            <a:off x="962361" y="891790"/>
            <a:ext cx="5950808" cy="2650814"/>
          </a:xfrm>
          <a:prstGeom prst="rect">
            <a:avLst/>
          </a:prstGeom>
        </p:spPr>
      </p:pic>
    </p:spTree>
    <p:extLst>
      <p:ext uri="{BB962C8B-B14F-4D97-AF65-F5344CB8AC3E}">
        <p14:creationId xmlns:p14="http://schemas.microsoft.com/office/powerpoint/2010/main" val="3022173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7"/>
        <p:cNvGrpSpPr/>
        <p:nvPr/>
      </p:nvGrpSpPr>
      <p:grpSpPr>
        <a:xfrm>
          <a:off x="0" y="0"/>
          <a:ext cx="0" cy="0"/>
          <a:chOff x="0" y="0"/>
          <a:chExt cx="0" cy="0"/>
        </a:xfrm>
      </p:grpSpPr>
      <p:sp>
        <p:nvSpPr>
          <p:cNvPr id="968" name="Google Shape;968;p43"/>
          <p:cNvSpPr txBox="1">
            <a:spLocks noGrp="1"/>
          </p:cNvSpPr>
          <p:nvPr>
            <p:ph type="title"/>
          </p:nvPr>
        </p:nvSpPr>
        <p:spPr>
          <a:xfrm>
            <a:off x="1854479" y="1340850"/>
            <a:ext cx="5435042" cy="24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8000" dirty="0" err="1">
                <a:solidFill>
                  <a:schemeClr val="accent1"/>
                </a:solidFill>
                <a:latin typeface="MS PGothic" panose="020B0600070205080204" pitchFamily="34" charset="-128"/>
                <a:ea typeface="MS PGothic" panose="020B0600070205080204" pitchFamily="34" charset="-128"/>
              </a:rPr>
              <a:t>Q</a:t>
            </a:r>
            <a:r>
              <a:rPr lang="en-US" sz="8000" dirty="0" err="1">
                <a:solidFill>
                  <a:schemeClr val="accent2"/>
                </a:solidFill>
                <a:latin typeface="MS PGothic" panose="020B0600070205080204" pitchFamily="34" charset="-128"/>
                <a:ea typeface="MS PGothic" panose="020B0600070205080204" pitchFamily="34" charset="-128"/>
              </a:rPr>
              <a:t>U</a:t>
            </a:r>
            <a:r>
              <a:rPr lang="en-US" sz="8000" dirty="0" err="1">
                <a:solidFill>
                  <a:schemeClr val="accent3"/>
                </a:solidFill>
                <a:latin typeface="MS PGothic" panose="020B0600070205080204" pitchFamily="34" charset="-128"/>
                <a:ea typeface="MS PGothic" panose="020B0600070205080204" pitchFamily="34" charset="-128"/>
              </a:rPr>
              <a:t>I</a:t>
            </a:r>
            <a:r>
              <a:rPr lang="en-US" sz="8000" dirty="0" err="1">
                <a:solidFill>
                  <a:schemeClr val="accent4"/>
                </a:solidFill>
                <a:latin typeface="MS PGothic" panose="020B0600070205080204" pitchFamily="34" charset="-128"/>
                <a:ea typeface="MS PGothic" panose="020B0600070205080204" pitchFamily="34" charset="-128"/>
              </a:rPr>
              <a:t>Z</a:t>
            </a:r>
            <a:r>
              <a:rPr lang="en-US" sz="6600" dirty="0" err="1">
                <a:solidFill>
                  <a:schemeClr val="accent1"/>
                </a:solidFill>
                <a:latin typeface="MS PGothic" panose="020B0600070205080204" pitchFamily="34" charset="-128"/>
                <a:ea typeface="MS PGothic" panose="020B0600070205080204" pitchFamily="34" charset="-128"/>
              </a:rPr>
              <a:t>で</a:t>
            </a:r>
            <a:r>
              <a:rPr lang="en-US" sz="6600" dirty="0" err="1">
                <a:solidFill>
                  <a:schemeClr val="accent2"/>
                </a:solidFill>
                <a:latin typeface="MS PGothic" panose="020B0600070205080204" pitchFamily="34" charset="-128"/>
                <a:ea typeface="MS PGothic" panose="020B0600070205080204" pitchFamily="34" charset="-128"/>
              </a:rPr>
              <a:t>確</a:t>
            </a:r>
            <a:r>
              <a:rPr lang="en-US" sz="6600" dirty="0" err="1">
                <a:solidFill>
                  <a:schemeClr val="accent3"/>
                </a:solidFill>
                <a:latin typeface="MS PGothic" panose="020B0600070205080204" pitchFamily="34" charset="-128"/>
                <a:ea typeface="MS PGothic" panose="020B0600070205080204" pitchFamily="34" charset="-128"/>
              </a:rPr>
              <a:t>認</a:t>
            </a:r>
            <a:endParaRPr sz="6600" dirty="0">
              <a:solidFill>
                <a:schemeClr val="accent6"/>
              </a:solidFill>
              <a:latin typeface="MS PGothic" panose="020B0600070205080204" pitchFamily="34" charset="-128"/>
              <a:ea typeface="MS PGothic" panose="020B0600070205080204" pitchFamily="34" charset="-128"/>
            </a:endParaRPr>
          </a:p>
        </p:txBody>
      </p:sp>
      <p:sp>
        <p:nvSpPr>
          <p:cNvPr id="2" name="Google Shape;924;p40">
            <a:extLst>
              <a:ext uri="{FF2B5EF4-FFF2-40B4-BE49-F238E27FC236}">
                <a16:creationId xmlns:a16="http://schemas.microsoft.com/office/drawing/2014/main" id="{1A82E895-E474-5617-4DF4-F34257A245A6}"/>
              </a:ext>
            </a:extLst>
          </p:cNvPr>
          <p:cNvSpPr txBox="1">
            <a:spLocks/>
          </p:cNvSpPr>
          <p:nvPr/>
        </p:nvSpPr>
        <p:spPr>
          <a:xfrm>
            <a:off x="2222803" y="3296767"/>
            <a:ext cx="5066718" cy="60649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39700"/>
            <a:r>
              <a:rPr lang="en-US" sz="2000" dirty="0">
                <a:solidFill>
                  <a:schemeClr val="tx1"/>
                </a:solidFill>
                <a:latin typeface="MS PGothic" panose="020B0600070205080204" pitchFamily="34" charset="-128"/>
                <a:ea typeface="MS PGothic" panose="020B0600070205080204" pitchFamily="34" charset="-128"/>
                <a:hlinkClick r:id="rId3"/>
              </a:rPr>
              <a:t>https://forms.gle/jZ1dmgT8A6h5C4ZGA</a:t>
            </a:r>
            <a:endParaRPr lang="en-US" sz="2000" dirty="0">
              <a:solidFill>
                <a:schemeClr val="tx1"/>
              </a:solidFill>
              <a:latin typeface="MS PGothic" panose="020B0600070205080204" pitchFamily="34" charset="-128"/>
              <a:ea typeface="MS PGothic" panose="020B0600070205080204" pitchFamily="34" charset="-128"/>
            </a:endParaRPr>
          </a:p>
          <a:p>
            <a:pPr marL="139700"/>
            <a:endParaRPr lang="en-US" sz="2000" dirty="0">
              <a:solidFill>
                <a:schemeClr val="tx1"/>
              </a:solidFill>
              <a:latin typeface="MS PGothic" panose="020B0600070205080204" pitchFamily="34" charset="-128"/>
              <a:ea typeface="MS PGothic" panose="020B0600070205080204" pitchFamily="34" charset="-128"/>
            </a:endParaRPr>
          </a:p>
        </p:txBody>
      </p:sp>
      <p:sp>
        <p:nvSpPr>
          <p:cNvPr id="3" name="TextBox 2">
            <a:extLst>
              <a:ext uri="{FF2B5EF4-FFF2-40B4-BE49-F238E27FC236}">
                <a16:creationId xmlns:a16="http://schemas.microsoft.com/office/drawing/2014/main" id="{1079F168-BD3B-C930-E11B-78E7E72FA47B}"/>
              </a:ext>
            </a:extLst>
          </p:cNvPr>
          <p:cNvSpPr txBox="1"/>
          <p:nvPr/>
        </p:nvSpPr>
        <p:spPr>
          <a:xfrm>
            <a:off x="720725" y="641444"/>
            <a:ext cx="1308569" cy="307777"/>
          </a:xfrm>
          <a:prstGeom prst="rect">
            <a:avLst/>
          </a:prstGeom>
          <a:noFill/>
        </p:spPr>
        <p:txBody>
          <a:bodyPr wrap="square" rtlCol="0">
            <a:spAutoFit/>
          </a:bodyPr>
          <a:lstStyle/>
          <a:p>
            <a:r>
              <a:rPr lang="en-US" dirty="0">
                <a:solidFill>
                  <a:schemeClr val="tx1"/>
                </a:solidFill>
                <a:latin typeface="MS PGothic" panose="020B0600070205080204" pitchFamily="34" charset="-128"/>
                <a:ea typeface="MS PGothic" panose="020B0600070205080204" pitchFamily="34" charset="-128"/>
              </a:rPr>
              <a:t>Quiz Git_1-1</a:t>
            </a:r>
          </a:p>
        </p:txBody>
      </p:sp>
    </p:spTree>
    <p:extLst>
      <p:ext uri="{BB962C8B-B14F-4D97-AF65-F5344CB8AC3E}">
        <p14:creationId xmlns:p14="http://schemas.microsoft.com/office/powerpoint/2010/main" val="2453837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5CBFA-2506-A1BE-E45E-4E59A3BFFADA}"/>
              </a:ext>
            </a:extLst>
          </p:cNvPr>
          <p:cNvSpPr>
            <a:spLocks noGrp="1"/>
          </p:cNvSpPr>
          <p:nvPr>
            <p:ph type="title"/>
          </p:nvPr>
        </p:nvSpPr>
        <p:spPr/>
        <p:txBody>
          <a:bodyPr/>
          <a:lstStyle/>
          <a:p>
            <a:r>
              <a:rPr lang="en-US" dirty="0" err="1">
                <a:solidFill>
                  <a:schemeClr val="tx1"/>
                </a:solidFill>
                <a:latin typeface="MS PGothic" panose="020B0600070205080204" pitchFamily="34" charset="-128"/>
                <a:ea typeface="MS PGothic" panose="020B0600070205080204" pitchFamily="34" charset="-128"/>
              </a:rPr>
              <a:t>今日の授業の参考</a:t>
            </a:r>
            <a:endParaRPr lang="en-US" dirty="0">
              <a:solidFill>
                <a:schemeClr val="tx1"/>
              </a:solidFill>
              <a:latin typeface="MS PGothic" panose="020B0600070205080204" pitchFamily="34" charset="-128"/>
              <a:ea typeface="MS PGothic" panose="020B0600070205080204" pitchFamily="34" charset="-128"/>
            </a:endParaRPr>
          </a:p>
        </p:txBody>
      </p:sp>
      <p:sp>
        <p:nvSpPr>
          <p:cNvPr id="4" name="TextBox 3">
            <a:extLst>
              <a:ext uri="{FF2B5EF4-FFF2-40B4-BE49-F238E27FC236}">
                <a16:creationId xmlns:a16="http://schemas.microsoft.com/office/drawing/2014/main" id="{93C84A80-3E86-B5D3-F80A-2DB5F1F14050}"/>
              </a:ext>
            </a:extLst>
          </p:cNvPr>
          <p:cNvSpPr txBox="1"/>
          <p:nvPr/>
        </p:nvSpPr>
        <p:spPr>
          <a:xfrm>
            <a:off x="719999" y="1459467"/>
            <a:ext cx="7703275" cy="1169551"/>
          </a:xfrm>
          <a:prstGeom prst="rect">
            <a:avLst/>
          </a:prstGeom>
          <a:noFill/>
        </p:spPr>
        <p:txBody>
          <a:bodyPr wrap="square">
            <a:spAutoFit/>
          </a:bodyPr>
          <a:lstStyle/>
          <a:p>
            <a:r>
              <a:rPr lang="en-US" dirty="0" err="1">
                <a:solidFill>
                  <a:srgbClr val="CEF3F5"/>
                </a:solidFill>
                <a:latin typeface="MS PGothic" panose="020B0600070205080204" pitchFamily="34" charset="-128"/>
                <a:ea typeface="MS PGothic" panose="020B0600070205080204" pitchFamily="34" charset="-128"/>
              </a:rPr>
              <a:t>大分工業高専、西村先生の授業ノート</a:t>
            </a:r>
            <a:endParaRPr lang="en-US" dirty="0">
              <a:solidFill>
                <a:srgbClr val="CEF3F5"/>
              </a:solidFill>
              <a:latin typeface="MS PGothic" panose="020B0600070205080204" pitchFamily="34" charset="-128"/>
              <a:ea typeface="MS PGothic" panose="020B0600070205080204" pitchFamily="34" charset="-128"/>
            </a:endParaRPr>
          </a:p>
          <a:p>
            <a:r>
              <a:rPr lang="en-US" dirty="0">
                <a:solidFill>
                  <a:schemeClr val="tx1"/>
                </a:solidFill>
                <a:latin typeface="MS PGothic" panose="020B0600070205080204" pitchFamily="34" charset="-128"/>
                <a:ea typeface="MS PGothic" panose="020B0600070205080204" pitchFamily="34" charset="-128"/>
                <a:hlinkClick r:id="rId3">
                  <a:extLst>
                    <a:ext uri="{A12FA001-AC4F-418D-AE19-62706E023703}">
                      <ahyp:hlinkClr xmlns:ahyp="http://schemas.microsoft.com/office/drawing/2018/hyperlinkcolor" val="tx"/>
                    </a:ext>
                  </a:extLst>
                </a:hlinkClick>
              </a:rPr>
              <a:t>https://onct.oita-ct.ac.jp/seigyo/nishimura_hp/coursework/2019/SystemEngineering/10/Note.html</a:t>
            </a:r>
            <a:endParaRPr lang="en-US" dirty="0">
              <a:solidFill>
                <a:srgbClr val="CEF3F5"/>
              </a:solidFill>
              <a:latin typeface="MS PGothic" panose="020B0600070205080204" pitchFamily="34" charset="-128"/>
              <a:ea typeface="MS PGothic" panose="020B0600070205080204" pitchFamily="34" charset="-128"/>
              <a:hlinkClick r:id="rId3">
                <a:extLst>
                  <a:ext uri="{A12FA001-AC4F-418D-AE19-62706E023703}">
                    <ahyp:hlinkClr xmlns:ahyp="http://schemas.microsoft.com/office/drawing/2018/hyperlinkcolor" val="tx"/>
                  </a:ext>
                </a:extLst>
              </a:hlinkClick>
            </a:endParaRPr>
          </a:p>
          <a:p>
            <a:endParaRPr lang="en-US" altLang="ja-JP" dirty="0">
              <a:solidFill>
                <a:schemeClr val="tx1"/>
              </a:solidFill>
              <a:latin typeface="MS PGothic" panose="020B0600070205080204" pitchFamily="34" charset="-128"/>
              <a:ea typeface="MS PGothic" panose="020B0600070205080204" pitchFamily="34" charset="-128"/>
            </a:endParaRPr>
          </a:p>
          <a:p>
            <a:r>
              <a:rPr lang="ja-JP" altLang="en-US">
                <a:solidFill>
                  <a:schemeClr val="tx1"/>
                </a:solidFill>
                <a:latin typeface="MS PGothic" panose="020B0600070205080204" pitchFamily="34" charset="-128"/>
                <a:ea typeface="MS PGothic" panose="020B0600070205080204" pitchFamily="34" charset="-128"/>
              </a:rPr>
              <a:t>教科書（図はすべてこちらより引用）：</a:t>
            </a:r>
          </a:p>
          <a:p>
            <a:r>
              <a:rPr lang="ja-JP" altLang="en-US">
                <a:solidFill>
                  <a:schemeClr val="tx1"/>
                </a:solidFill>
                <a:latin typeface="MS PGothic" panose="020B0600070205080204" pitchFamily="34" charset="-128"/>
                <a:ea typeface="MS PGothic" panose="020B0600070205080204" pitchFamily="34" charset="-128"/>
              </a:rPr>
              <a:t>　平山雅之 他</a:t>
            </a:r>
            <a:r>
              <a:rPr lang="en-US" altLang="ja-JP" dirty="0">
                <a:solidFill>
                  <a:schemeClr val="tx1"/>
                </a:solidFill>
                <a:latin typeface="MS PGothic" panose="020B0600070205080204" pitchFamily="34" charset="-128"/>
                <a:ea typeface="MS PGothic" panose="020B0600070205080204" pitchFamily="34" charset="-128"/>
              </a:rPr>
              <a:t>,</a:t>
            </a:r>
            <a:r>
              <a:rPr lang="ja-JP" altLang="en-US">
                <a:solidFill>
                  <a:schemeClr val="tx1"/>
                </a:solidFill>
                <a:latin typeface="MS PGothic" panose="020B0600070205080204" pitchFamily="34" charset="-128"/>
                <a:ea typeface="MS PGothic" panose="020B0600070205080204" pitchFamily="34" charset="-128"/>
              </a:rPr>
              <a:t>「ソフトウェア工学」</a:t>
            </a:r>
            <a:r>
              <a:rPr lang="en-US" altLang="ja-JP" dirty="0">
                <a:solidFill>
                  <a:schemeClr val="tx1"/>
                </a:solidFill>
                <a:latin typeface="MS PGothic" panose="020B0600070205080204" pitchFamily="34" charset="-128"/>
                <a:ea typeface="MS PGothic" panose="020B0600070205080204" pitchFamily="34" charset="-128"/>
              </a:rPr>
              <a:t>, </a:t>
            </a:r>
            <a:r>
              <a:rPr lang="ja-JP" altLang="en-US">
                <a:solidFill>
                  <a:schemeClr val="tx1"/>
                </a:solidFill>
                <a:latin typeface="MS PGothic" panose="020B0600070205080204" pitchFamily="34" charset="-128"/>
                <a:ea typeface="MS PGothic" panose="020B0600070205080204" pitchFamily="34" charset="-128"/>
              </a:rPr>
              <a:t>オーム社</a:t>
            </a:r>
            <a:endParaRPr lang="en-US" dirty="0">
              <a:solidFill>
                <a:schemeClr val="tx1"/>
              </a:solidFill>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706267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4" name="Google Shape;674;p29"/>
          <p:cNvSpPr txBox="1">
            <a:spLocks noGrp="1"/>
          </p:cNvSpPr>
          <p:nvPr>
            <p:ph type="subTitle" idx="1"/>
          </p:nvPr>
        </p:nvSpPr>
        <p:spPr>
          <a:xfrm>
            <a:off x="579066" y="1865830"/>
            <a:ext cx="1427583" cy="572700"/>
          </a:xfrm>
          <a:prstGeom prst="rect">
            <a:avLst/>
          </a:prstGeom>
        </p:spPr>
        <p:txBody>
          <a:bodyPr spcFirstLastPara="1" wrap="square" lIns="91425" tIns="91425" rIns="91425" bIns="91425" anchor="b" anchorCtr="0">
            <a:noAutofit/>
          </a:bodyPr>
          <a:lstStyle/>
          <a:p>
            <a:pPr marL="139700" indent="0"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1</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ソフトウェアシステム</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74385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01</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77" name="Google Shape;677;p29"/>
          <p:cNvSpPr txBox="1">
            <a:spLocks noGrp="1"/>
          </p:cNvSpPr>
          <p:nvPr>
            <p:ph type="subTitle" idx="4"/>
          </p:nvPr>
        </p:nvSpPr>
        <p:spPr>
          <a:xfrm>
            <a:off x="1983601" y="1865830"/>
            <a:ext cx="1427583" cy="550226"/>
          </a:xfrm>
          <a:prstGeom prst="rect">
            <a:avLst/>
          </a:prstGeom>
        </p:spPr>
        <p:txBody>
          <a:bodyPr spcFirstLastPara="1" wrap="square" lIns="91425" tIns="91425" rIns="91425" bIns="91425" anchor="b"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2</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ソフトウェア開発の流れ</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193069"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02</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0" name="Google Shape;680;p29"/>
          <p:cNvSpPr txBox="1">
            <a:spLocks noGrp="1"/>
          </p:cNvSpPr>
          <p:nvPr>
            <p:ph type="subTitle" idx="7"/>
          </p:nvPr>
        </p:nvSpPr>
        <p:spPr>
          <a:xfrm>
            <a:off x="3388136" y="1865830"/>
            <a:ext cx="1538506" cy="557059"/>
          </a:xfrm>
          <a:prstGeom prst="rect">
            <a:avLst/>
          </a:prstGeom>
        </p:spPr>
        <p:txBody>
          <a:bodyPr spcFirstLastPara="1" wrap="square" lIns="91425" tIns="91425" rIns="91425" bIns="91425" anchor="b"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3</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ソフトウェアシステムの構成</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42280"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03</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4" name="Google Shape;684;p29"/>
          <p:cNvSpPr txBox="1">
            <a:spLocks noGrp="1"/>
          </p:cNvSpPr>
          <p:nvPr>
            <p:ph type="title" idx="14"/>
          </p:nvPr>
        </p:nvSpPr>
        <p:spPr>
          <a:xfrm>
            <a:off x="5091491"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04</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7" name="Google Shape;687;p29"/>
          <p:cNvSpPr txBox="1">
            <a:spLocks noGrp="1"/>
          </p:cNvSpPr>
          <p:nvPr>
            <p:ph type="title" idx="17"/>
          </p:nvPr>
        </p:nvSpPr>
        <p:spPr>
          <a:xfrm>
            <a:off x="6540703"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05</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9" name="Google Shape;689;p29"/>
          <p:cNvSpPr txBox="1">
            <a:spLocks noGrp="1"/>
          </p:cNvSpPr>
          <p:nvPr>
            <p:ph type="subTitle" idx="19"/>
          </p:nvPr>
        </p:nvSpPr>
        <p:spPr>
          <a:xfrm>
            <a:off x="6611731" y="1895088"/>
            <a:ext cx="955944" cy="520676"/>
          </a:xfrm>
          <a:prstGeom prst="rect">
            <a:avLst/>
          </a:prstGeom>
        </p:spPr>
        <p:txBody>
          <a:bodyPr spcFirstLastPara="1" wrap="square" lIns="91425" tIns="91425" rIns="91425" bIns="91425" anchor="t"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演習</a:t>
            </a:r>
            <a:endPar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720000"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06</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903594" y="1865830"/>
            <a:ext cx="1617092" cy="550226"/>
          </a:xfrm>
        </p:spPr>
        <p:txBody>
          <a:bodyPr/>
          <a:lstStyle/>
          <a:p>
            <a:pPr marL="136525" indent="3175" algn="l"/>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4</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要求の獲得・分析と</a:t>
            </a:r>
            <a:r>
              <a:rPr lang="ja-JP" altLang="en-US" sz="1200">
                <a:solidFill>
                  <a:schemeClr val="bg1"/>
                </a:solidFill>
                <a:highlight>
                  <a:srgbClr val="C0C0C0"/>
                </a:highlight>
                <a:latin typeface="MS PGothic" panose="020B0600070205080204" pitchFamily="34" charset="-128"/>
                <a:ea typeface="MS PGothic" panose="020B0600070205080204" pitchFamily="34" charset="-128"/>
              </a:rPr>
              <a:t>要件</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定義</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14" name="Google Shape;689;p29">
            <a:extLst>
              <a:ext uri="{FF2B5EF4-FFF2-40B4-BE49-F238E27FC236}">
                <a16:creationId xmlns:a16="http://schemas.microsoft.com/office/drawing/2014/main" id="{91E4DB07-025B-D26D-9425-62709194C71F}"/>
              </a:ext>
            </a:extLst>
          </p:cNvPr>
          <p:cNvSpPr txBox="1">
            <a:spLocks/>
          </p:cNvSpPr>
          <p:nvPr/>
        </p:nvSpPr>
        <p:spPr>
          <a:xfrm>
            <a:off x="2165481" y="3298339"/>
            <a:ext cx="1588031" cy="55022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6</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ソフトウェア設計 </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 </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設計の概念</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177164"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solidFill>
                <a:highlight>
                  <a:srgbClr val="C0C0C0"/>
                </a:highlight>
                <a:latin typeface="MS PGothic" panose="020B0600070205080204" pitchFamily="34" charset="-128"/>
                <a:ea typeface="MS PGothic" panose="020B0600070205080204" pitchFamily="34" charset="-128"/>
              </a:rPr>
              <a:t>07</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3432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solidFill>
                <a:highlight>
                  <a:srgbClr val="C0C0C0"/>
                </a:highlight>
                <a:latin typeface="MS PGothic" panose="020B0600070205080204" pitchFamily="34" charset="-128"/>
                <a:ea typeface="MS PGothic" panose="020B0600070205080204" pitchFamily="34" charset="-128"/>
              </a:rPr>
              <a:t>08</a:t>
            </a:r>
          </a:p>
        </p:txBody>
      </p:sp>
      <p:sp>
        <p:nvSpPr>
          <p:cNvPr id="2" name="Google Shape;675;p29">
            <a:extLst>
              <a:ext uri="{FF2B5EF4-FFF2-40B4-BE49-F238E27FC236}">
                <a16:creationId xmlns:a16="http://schemas.microsoft.com/office/drawing/2014/main" id="{D891D603-87EA-5634-BC49-A32DBC0539A0}"/>
              </a:ext>
            </a:extLst>
          </p:cNvPr>
          <p:cNvSpPr txBox="1">
            <a:spLocks/>
          </p:cNvSpPr>
          <p:nvPr/>
        </p:nvSpPr>
        <p:spPr>
          <a:xfrm>
            <a:off x="5091491"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1"/>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a:solidFill>
                  <a:schemeClr val="bg1"/>
                </a:solidFill>
                <a:highlight>
                  <a:srgbClr val="C0C0C0"/>
                </a:highlight>
                <a:latin typeface="MS PGothic" panose="020B0600070205080204" pitchFamily="34" charset="-128"/>
                <a:ea typeface="MS PGothic" panose="020B0600070205080204" pitchFamily="34" charset="-128"/>
              </a:rPr>
              <a:t>09</a:t>
            </a:r>
            <a:endParaRPr lang="en"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3" name="Google Shape;689;p29">
            <a:extLst>
              <a:ext uri="{FF2B5EF4-FFF2-40B4-BE49-F238E27FC236}">
                <a16:creationId xmlns:a16="http://schemas.microsoft.com/office/drawing/2014/main" id="{8EB6CD7C-48F3-AC45-57B2-DA1F1615163F}"/>
              </a:ext>
            </a:extLst>
          </p:cNvPr>
          <p:cNvSpPr txBox="1">
            <a:spLocks/>
          </p:cNvSpPr>
          <p:nvPr/>
        </p:nvSpPr>
        <p:spPr>
          <a:xfrm>
            <a:off x="4851899" y="3298339"/>
            <a:ext cx="132394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中間試験</a:t>
            </a: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691952" y="3298339"/>
            <a:ext cx="1402308" cy="52067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第</a:t>
            </a:r>
            <a:r>
              <a:rPr lang="en-US" altLang="ja-JP" sz="1200" dirty="0">
                <a:solidFill>
                  <a:schemeClr val="bg1"/>
                </a:solidFill>
                <a:highlight>
                  <a:srgbClr val="C0C0C0"/>
                </a:highlight>
                <a:latin typeface="MS PGothic" panose="020B0600070205080204" pitchFamily="34" charset="-128"/>
                <a:ea typeface="MS PGothic" panose="020B0600070205080204" pitchFamily="34" charset="-128"/>
              </a:rPr>
              <a:t>5</a:t>
            </a:r>
            <a:r>
              <a:rPr lang="ja-JP" altLang="en-US" sz="1200">
                <a:solidFill>
                  <a:schemeClr val="bg1"/>
                </a:solidFill>
                <a:highlight>
                  <a:srgbClr val="C0C0C0"/>
                </a:highlight>
                <a:latin typeface="MS PGothic" panose="020B0600070205080204" pitchFamily="34" charset="-128"/>
                <a:ea typeface="MS PGothic" panose="020B0600070205080204" pitchFamily="34" charset="-128"/>
              </a:rPr>
              <a:t>章 システム設計</a:t>
            </a:r>
          </a:p>
        </p:txBody>
      </p:sp>
      <p:sp>
        <p:nvSpPr>
          <p:cNvPr id="6" name="Google Shape;689;p29">
            <a:extLst>
              <a:ext uri="{FF2B5EF4-FFF2-40B4-BE49-F238E27FC236}">
                <a16:creationId xmlns:a16="http://schemas.microsoft.com/office/drawing/2014/main" id="{A69D39C1-69DF-8D13-8E6E-31A97CCF7894}"/>
              </a:ext>
            </a:extLst>
          </p:cNvPr>
          <p:cNvSpPr txBox="1">
            <a:spLocks/>
          </p:cNvSpPr>
          <p:nvPr/>
        </p:nvSpPr>
        <p:spPr>
          <a:xfrm>
            <a:off x="3824733" y="3298339"/>
            <a:ext cx="955944"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演習</a:t>
            </a:r>
            <a:endParaRPr lang="en-US" altLang="ja-JP" sz="1200"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9" name="Title 8">
            <a:extLst>
              <a:ext uri="{FF2B5EF4-FFF2-40B4-BE49-F238E27FC236}">
                <a16:creationId xmlns:a16="http://schemas.microsoft.com/office/drawing/2014/main" id="{F0528F9E-30BE-A68E-A7DF-C77006ED3B95}"/>
              </a:ext>
            </a:extLst>
          </p:cNvPr>
          <p:cNvSpPr>
            <a:spLocks noGrp="1"/>
          </p:cNvSpPr>
          <p:nvPr>
            <p:ph type="title"/>
          </p:nvPr>
        </p:nvSpPr>
        <p:spPr/>
        <p:txBody>
          <a:bodyPr/>
          <a:lstStyle/>
          <a:p>
            <a:r>
              <a:rPr lang="en-US" dirty="0" err="1">
                <a:latin typeface="MS PGothic" panose="020B0600070205080204" pitchFamily="34" charset="-128"/>
                <a:ea typeface="MS PGothic" panose="020B0600070205080204" pitchFamily="34" charset="-128"/>
              </a:rPr>
              <a:t>今日の授業</a:t>
            </a:r>
            <a:br>
              <a:rPr lang="en-US" dirty="0">
                <a:latin typeface="MS PGothic" panose="020B0600070205080204" pitchFamily="34" charset="-128"/>
                <a:ea typeface="MS PGothic" panose="020B0600070205080204" pitchFamily="34" charset="-128"/>
              </a:rPr>
            </a:br>
            <a:endParaRPr lang="en-US" dirty="0"/>
          </a:p>
        </p:txBody>
      </p:sp>
    </p:spTree>
    <p:extLst>
      <p:ext uri="{BB962C8B-B14F-4D97-AF65-F5344CB8AC3E}">
        <p14:creationId xmlns:p14="http://schemas.microsoft.com/office/powerpoint/2010/main" val="21430020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4" name="Google Shape;674;p29"/>
          <p:cNvSpPr txBox="1">
            <a:spLocks noGrp="1"/>
          </p:cNvSpPr>
          <p:nvPr>
            <p:ph type="subTitle" idx="1"/>
          </p:nvPr>
        </p:nvSpPr>
        <p:spPr>
          <a:xfrm>
            <a:off x="275468" y="1865830"/>
            <a:ext cx="1731182" cy="572700"/>
          </a:xfrm>
          <a:prstGeom prst="rect">
            <a:avLst/>
          </a:prstGeom>
        </p:spPr>
        <p:txBody>
          <a:bodyPr spcFirstLastPara="1" wrap="square" lIns="91425" tIns="91425" rIns="91425" bIns="91425" anchor="b"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7</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ソフトウェア設計 </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 </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全体構造の設計</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743858" y="1335432"/>
            <a:ext cx="1098000" cy="389700"/>
          </a:xfrm>
          <a:prstGeom prst="rect">
            <a:avLst/>
          </a:prstGeom>
        </p:spPr>
        <p:txBody>
          <a:bodyPr spcFirstLastPara="1" wrap="square" lIns="91425" tIns="91425" rIns="91425" bIns="91425" anchor="ctr" anchorCtr="0">
            <a:noAutofit/>
          </a:bodyPr>
          <a:lstStyle/>
          <a:p>
            <a:r>
              <a:rPr lang="en-US" dirty="0">
                <a:solidFill>
                  <a:schemeClr val="bg1"/>
                </a:solidFill>
                <a:highlight>
                  <a:srgbClr val="C0C0C0"/>
                </a:highlight>
                <a:latin typeface="MS PGothic" panose="020B0600070205080204" pitchFamily="34" charset="-128"/>
                <a:ea typeface="MS PGothic" panose="020B0600070205080204" pitchFamily="34" charset="-128"/>
              </a:rPr>
              <a:t>10</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77" name="Google Shape;677;p29"/>
          <p:cNvSpPr txBox="1">
            <a:spLocks noGrp="1"/>
          </p:cNvSpPr>
          <p:nvPr>
            <p:ph type="subTitle" idx="4"/>
          </p:nvPr>
        </p:nvSpPr>
        <p:spPr>
          <a:xfrm>
            <a:off x="2024885" y="1865830"/>
            <a:ext cx="1731183" cy="550226"/>
          </a:xfrm>
          <a:prstGeom prst="rect">
            <a:avLst/>
          </a:prstGeom>
        </p:spPr>
        <p:txBody>
          <a:bodyPr spcFirstLastPara="1" wrap="square" lIns="91425" tIns="91425" rIns="91425" bIns="91425" anchor="b" anchorCtr="0">
            <a:noAutofit/>
          </a:bodyPr>
          <a:lstStyle/>
          <a:p>
            <a:pPr marL="136525" indent="3175" algn="l"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第</a:t>
            </a:r>
            <a:r>
              <a:rPr lang="en-US" altLang="ja-JP" sz="1200" dirty="0">
                <a:solidFill>
                  <a:schemeClr val="bg1"/>
                </a:solidFill>
                <a:highlight>
                  <a:srgbClr val="C0C0C0"/>
                </a:highlight>
                <a:latin typeface="MS PGothic" panose="020B0600070205080204" pitchFamily="34" charset="-128"/>
                <a:ea typeface="MS PGothic" panose="020B0600070205080204" pitchFamily="34" charset="-128"/>
              </a:rPr>
              <a:t>8</a:t>
            </a:r>
            <a:r>
              <a:rPr lang="ja-JP" altLang="en-US" sz="1200">
                <a:solidFill>
                  <a:schemeClr val="bg1"/>
                </a:solidFill>
                <a:highlight>
                  <a:srgbClr val="C0C0C0"/>
                </a:highlight>
                <a:latin typeface="MS PGothic" panose="020B0600070205080204" pitchFamily="34" charset="-128"/>
                <a:ea typeface="MS PGothic" panose="020B0600070205080204" pitchFamily="34" charset="-128"/>
              </a:rPr>
              <a:t>章 ソフトウェア設計 </a:t>
            </a:r>
            <a:r>
              <a:rPr lang="en-US" altLang="ja-JP" sz="1200" dirty="0">
                <a:solidFill>
                  <a:schemeClr val="bg1"/>
                </a:solidFill>
                <a:highlight>
                  <a:srgbClr val="C0C0C0"/>
                </a:highlight>
                <a:latin typeface="MS PGothic" panose="020B0600070205080204" pitchFamily="34" charset="-128"/>
                <a:ea typeface="MS PGothic" panose="020B0600070205080204" pitchFamily="34" charset="-128"/>
              </a:rPr>
              <a:t>- </a:t>
            </a:r>
            <a:r>
              <a:rPr lang="ja-JP" altLang="en-US" sz="1200">
                <a:solidFill>
                  <a:schemeClr val="bg1"/>
                </a:solidFill>
                <a:highlight>
                  <a:srgbClr val="C0C0C0"/>
                </a:highlight>
                <a:latin typeface="MS PGothic" panose="020B0600070205080204" pitchFamily="34" charset="-128"/>
                <a:ea typeface="MS PGothic" panose="020B0600070205080204" pitchFamily="34" charset="-128"/>
              </a:rPr>
              <a:t>構成要素の設計</a:t>
            </a:r>
          </a:p>
        </p:txBody>
      </p:sp>
      <p:sp>
        <p:nvSpPr>
          <p:cNvPr id="678" name="Google Shape;678;p29"/>
          <p:cNvSpPr txBox="1">
            <a:spLocks noGrp="1"/>
          </p:cNvSpPr>
          <p:nvPr>
            <p:ph type="title" idx="5"/>
          </p:nvPr>
        </p:nvSpPr>
        <p:spPr>
          <a:xfrm>
            <a:off x="2193069"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11</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0" name="Google Shape;680;p29"/>
          <p:cNvSpPr txBox="1">
            <a:spLocks noGrp="1"/>
          </p:cNvSpPr>
          <p:nvPr>
            <p:ph type="subTitle" idx="7"/>
          </p:nvPr>
        </p:nvSpPr>
        <p:spPr>
          <a:xfrm>
            <a:off x="3774303" y="1865830"/>
            <a:ext cx="1183864" cy="389701"/>
          </a:xfrm>
          <a:prstGeom prst="rect">
            <a:avLst/>
          </a:prstGeom>
        </p:spPr>
        <p:txBody>
          <a:bodyPr spcFirstLastPara="1" wrap="square" lIns="91425" tIns="91425" rIns="91425" bIns="91425" anchor="b"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演習</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42280"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12</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4" name="Google Shape;684;p29"/>
          <p:cNvSpPr txBox="1">
            <a:spLocks noGrp="1"/>
          </p:cNvSpPr>
          <p:nvPr>
            <p:ph type="title" idx="14"/>
          </p:nvPr>
        </p:nvSpPr>
        <p:spPr>
          <a:xfrm>
            <a:off x="5091491"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13</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7" name="Google Shape;687;p29"/>
          <p:cNvSpPr txBox="1">
            <a:spLocks noGrp="1"/>
          </p:cNvSpPr>
          <p:nvPr>
            <p:ph type="title" idx="17"/>
          </p:nvPr>
        </p:nvSpPr>
        <p:spPr>
          <a:xfrm>
            <a:off x="6540703"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highlight>
                  <a:srgbClr val="C0C0C0"/>
                </a:highlight>
                <a:latin typeface="MS PGothic" panose="020B0600070205080204" pitchFamily="34" charset="-128"/>
                <a:ea typeface="MS PGothic" panose="020B0600070205080204" pitchFamily="34" charset="-128"/>
              </a:rPr>
              <a:t>14</a:t>
            </a:r>
            <a:endParaRPr dirty="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689" name="Google Shape;689;p29"/>
          <p:cNvSpPr txBox="1">
            <a:spLocks noGrp="1"/>
          </p:cNvSpPr>
          <p:nvPr>
            <p:ph type="subTitle" idx="19"/>
          </p:nvPr>
        </p:nvSpPr>
        <p:spPr>
          <a:xfrm>
            <a:off x="6611730" y="1865830"/>
            <a:ext cx="2138731" cy="940710"/>
          </a:xfrm>
          <a:prstGeom prst="rect">
            <a:avLst/>
          </a:prstGeom>
        </p:spPr>
        <p:txBody>
          <a:bodyPr spcFirstLastPara="1" wrap="square" lIns="91425" tIns="91425" rIns="91425" bIns="91425" anchor="t" anchorCtr="0">
            <a:noAutofit/>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10</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ソフトウェアシステムの検証と動作確認</a:t>
            </a:r>
            <a:endPar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endParaRPr>
          </a:p>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11</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開発管理と開発環境</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720000"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3"/>
                </a:solidFill>
                <a:latin typeface="MS PGothic" panose="020B0600070205080204" pitchFamily="34" charset="-128"/>
                <a:ea typeface="MS PGothic" panose="020B0600070205080204" pitchFamily="34" charset="-128"/>
              </a:rPr>
              <a:t>15</a:t>
            </a:r>
            <a:endParaRPr dirty="0">
              <a:solidFill>
                <a:schemeClr val="accent3"/>
              </a:solidFill>
              <a:latin typeface="MS PGothic" panose="020B0600070205080204" pitchFamily="34" charset="-128"/>
              <a:ea typeface="MS PGothic" panose="020B0600070205080204" pitchFamily="34" charset="-128"/>
            </a:endParaRP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976402" y="1865830"/>
            <a:ext cx="1617092" cy="550226"/>
          </a:xfrm>
        </p:spPr>
        <p:txBody>
          <a:bodyPr/>
          <a:lstStyle/>
          <a:p>
            <a:pPr marL="136525" indent="3175" algn="l" fontAlgn="ct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第</a:t>
            </a:r>
            <a:r>
              <a:rPr lang="en-US" altLang="ja-JP" sz="1200" b="0" u="none" strike="noStrike" dirty="0">
                <a:solidFill>
                  <a:schemeClr val="bg1"/>
                </a:solidFill>
                <a:effectLst/>
                <a:highlight>
                  <a:srgbClr val="C0C0C0"/>
                </a:highlight>
                <a:latin typeface="MS PGothic" panose="020B0600070205080204" pitchFamily="34" charset="-128"/>
                <a:ea typeface="MS PGothic" panose="020B0600070205080204" pitchFamily="34" charset="-128"/>
              </a:rPr>
              <a:t>9</a:t>
            </a:r>
            <a:r>
              <a:rPr lang="ja-JP" altLang="en-US" sz="1200" b="0" u="none" strike="noStrike">
                <a:solidFill>
                  <a:schemeClr val="bg1"/>
                </a:solidFill>
                <a:effectLst/>
                <a:highlight>
                  <a:srgbClr val="C0C0C0"/>
                </a:highlight>
                <a:latin typeface="MS PGothic" panose="020B0600070205080204" pitchFamily="34" charset="-128"/>
                <a:ea typeface="MS PGothic" panose="020B0600070205080204" pitchFamily="34" charset="-128"/>
              </a:rPr>
              <a:t>章 プログラムの設計と実装</a:t>
            </a:r>
            <a:endParaRPr lang="ja-JP" altLang="en-US" sz="1200" b="0" i="0" u="none" strike="noStrike">
              <a:solidFill>
                <a:schemeClr val="bg1"/>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177164"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solidFill>
                <a:highlight>
                  <a:srgbClr val="C0C0C0"/>
                </a:highlight>
                <a:latin typeface="MS PGothic" panose="020B0600070205080204" pitchFamily="34" charset="-128"/>
                <a:ea typeface="MS PGothic" panose="020B0600070205080204" pitchFamily="34" charset="-128"/>
              </a:rPr>
              <a:t>16</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3432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solidFill>
                <a:highlight>
                  <a:srgbClr val="C0C0C0"/>
                </a:highlight>
                <a:latin typeface="MS PGothic" panose="020B0600070205080204" pitchFamily="34" charset="-128"/>
                <a:ea typeface="MS PGothic" panose="020B0600070205080204" pitchFamily="34" charset="-128"/>
              </a:rPr>
              <a:t>17</a:t>
            </a:r>
          </a:p>
        </p:txBody>
      </p:sp>
      <p:sp>
        <p:nvSpPr>
          <p:cNvPr id="2" name="Google Shape;675;p29">
            <a:extLst>
              <a:ext uri="{FF2B5EF4-FFF2-40B4-BE49-F238E27FC236}">
                <a16:creationId xmlns:a16="http://schemas.microsoft.com/office/drawing/2014/main" id="{D891D603-87EA-5634-BC49-A32DBC0539A0}"/>
              </a:ext>
            </a:extLst>
          </p:cNvPr>
          <p:cNvSpPr txBox="1">
            <a:spLocks/>
          </p:cNvSpPr>
          <p:nvPr/>
        </p:nvSpPr>
        <p:spPr>
          <a:xfrm>
            <a:off x="5091491"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1"/>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solidFill>
                <a:highlight>
                  <a:srgbClr val="C0C0C0"/>
                </a:highlight>
                <a:latin typeface="MS PGothic" panose="020B0600070205080204" pitchFamily="34" charset="-128"/>
                <a:ea typeface="MS PGothic" panose="020B0600070205080204" pitchFamily="34" charset="-128"/>
              </a:rPr>
              <a:t>18</a:t>
            </a:r>
          </a:p>
        </p:txBody>
      </p:sp>
      <p:sp>
        <p:nvSpPr>
          <p:cNvPr id="3" name="Google Shape;689;p29">
            <a:extLst>
              <a:ext uri="{FF2B5EF4-FFF2-40B4-BE49-F238E27FC236}">
                <a16:creationId xmlns:a16="http://schemas.microsoft.com/office/drawing/2014/main" id="{8EB6CD7C-48F3-AC45-57B2-DA1F1615163F}"/>
              </a:ext>
            </a:extLst>
          </p:cNvPr>
          <p:cNvSpPr txBox="1">
            <a:spLocks/>
          </p:cNvSpPr>
          <p:nvPr/>
        </p:nvSpPr>
        <p:spPr>
          <a:xfrm>
            <a:off x="4851899" y="3274744"/>
            <a:ext cx="132394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期末試験</a:t>
            </a: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555209" y="3274744"/>
            <a:ext cx="1427582" cy="52067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a:solidFill>
                  <a:schemeClr val="accent3"/>
                </a:solidFill>
                <a:latin typeface="MS PGothic" panose="020B0600070205080204" pitchFamily="34" charset="-128"/>
                <a:ea typeface="MS PGothic" panose="020B0600070205080204" pitchFamily="34" charset="-128"/>
              </a:rPr>
              <a:t>ソースコードのバージョン管理</a:t>
            </a:r>
            <a:r>
              <a:rPr lang="en-US" altLang="ja-JP" sz="1200" dirty="0">
                <a:solidFill>
                  <a:schemeClr val="accent3"/>
                </a:solidFill>
                <a:latin typeface="MS PGothic" panose="020B0600070205080204" pitchFamily="34" charset="-128"/>
                <a:ea typeface="MS PGothic" panose="020B0600070205080204" pitchFamily="34" charset="-128"/>
              </a:rPr>
              <a:t> 1</a:t>
            </a:r>
            <a:endParaRPr lang="ja-JP" altLang="en-US" sz="1200">
              <a:solidFill>
                <a:schemeClr val="accent3"/>
              </a:solidFill>
              <a:latin typeface="MS PGothic" panose="020B0600070205080204" pitchFamily="34" charset="-128"/>
              <a:ea typeface="MS PGothic" panose="020B0600070205080204" pitchFamily="34" charset="-128"/>
            </a:endParaRPr>
          </a:p>
        </p:txBody>
      </p:sp>
      <p:sp>
        <p:nvSpPr>
          <p:cNvPr id="4" name="Google Shape;689;p29">
            <a:extLst>
              <a:ext uri="{FF2B5EF4-FFF2-40B4-BE49-F238E27FC236}">
                <a16:creationId xmlns:a16="http://schemas.microsoft.com/office/drawing/2014/main" id="{C0F8A4CE-41BB-11B8-32B0-25D5A99590AF}"/>
              </a:ext>
            </a:extLst>
          </p:cNvPr>
          <p:cNvSpPr txBox="1">
            <a:spLocks/>
          </p:cNvSpPr>
          <p:nvPr/>
        </p:nvSpPr>
        <p:spPr>
          <a:xfrm>
            <a:off x="1987439" y="3274744"/>
            <a:ext cx="1427582" cy="52067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ソースコードのバージョン管理</a:t>
            </a:r>
            <a:r>
              <a:rPr lang="en-US" altLang="ja-JP" sz="1200" dirty="0">
                <a:solidFill>
                  <a:schemeClr val="bg1"/>
                </a:solidFill>
                <a:highlight>
                  <a:srgbClr val="C0C0C0"/>
                </a:highlight>
                <a:latin typeface="MS PGothic" panose="020B0600070205080204" pitchFamily="34" charset="-128"/>
                <a:ea typeface="MS PGothic" panose="020B0600070205080204" pitchFamily="34" charset="-128"/>
              </a:rPr>
              <a:t> 2</a:t>
            </a:r>
            <a:endParaRPr lang="ja-JP" altLang="en-US" sz="120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8" name="Google Shape;689;p29">
            <a:extLst>
              <a:ext uri="{FF2B5EF4-FFF2-40B4-BE49-F238E27FC236}">
                <a16:creationId xmlns:a16="http://schemas.microsoft.com/office/drawing/2014/main" id="{6FA91A88-BDB5-D014-B263-AF602018768F}"/>
              </a:ext>
            </a:extLst>
          </p:cNvPr>
          <p:cNvSpPr txBox="1">
            <a:spLocks/>
          </p:cNvSpPr>
          <p:nvPr/>
        </p:nvSpPr>
        <p:spPr>
          <a:xfrm>
            <a:off x="3419669" y="3274744"/>
            <a:ext cx="1427582" cy="52067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algn="l" fontAlgn="ctr"/>
            <a:r>
              <a:rPr lang="ja-JP" altLang="en-US" sz="1200">
                <a:solidFill>
                  <a:schemeClr val="bg1"/>
                </a:solidFill>
                <a:highlight>
                  <a:srgbClr val="C0C0C0"/>
                </a:highlight>
                <a:latin typeface="MS PGothic" panose="020B0600070205080204" pitchFamily="34" charset="-128"/>
                <a:ea typeface="MS PGothic" panose="020B0600070205080204" pitchFamily="34" charset="-128"/>
              </a:rPr>
              <a:t>ソースコードのバージョン管理</a:t>
            </a:r>
            <a:r>
              <a:rPr lang="en-US" altLang="ja-JP" sz="1200" dirty="0">
                <a:solidFill>
                  <a:schemeClr val="bg1"/>
                </a:solidFill>
                <a:highlight>
                  <a:srgbClr val="C0C0C0"/>
                </a:highlight>
                <a:latin typeface="MS PGothic" panose="020B0600070205080204" pitchFamily="34" charset="-128"/>
                <a:ea typeface="MS PGothic" panose="020B0600070205080204" pitchFamily="34" charset="-128"/>
              </a:rPr>
              <a:t> 3</a:t>
            </a:r>
            <a:endParaRPr lang="ja-JP" altLang="en-US" sz="1200">
              <a:solidFill>
                <a:schemeClr val="bg1"/>
              </a:solidFill>
              <a:highlight>
                <a:srgbClr val="C0C0C0"/>
              </a:highlight>
              <a:latin typeface="MS PGothic" panose="020B0600070205080204" pitchFamily="34" charset="-128"/>
              <a:ea typeface="MS PGothic" panose="020B0600070205080204" pitchFamily="34" charset="-128"/>
            </a:endParaRPr>
          </a:p>
        </p:txBody>
      </p:sp>
      <p:sp>
        <p:nvSpPr>
          <p:cNvPr id="9" name="Title 8">
            <a:extLst>
              <a:ext uri="{FF2B5EF4-FFF2-40B4-BE49-F238E27FC236}">
                <a16:creationId xmlns:a16="http://schemas.microsoft.com/office/drawing/2014/main" id="{FA4E6F32-6896-CF31-203C-CF31BEEF4A64}"/>
              </a:ext>
            </a:extLst>
          </p:cNvPr>
          <p:cNvSpPr>
            <a:spLocks noGrp="1"/>
          </p:cNvSpPr>
          <p:nvPr>
            <p:ph type="title"/>
          </p:nvPr>
        </p:nvSpPr>
        <p:spPr/>
        <p:txBody>
          <a:bodyPr/>
          <a:lstStyle/>
          <a:p>
            <a:r>
              <a:rPr lang="en-US" dirty="0" err="1">
                <a:latin typeface="MS PGothic" panose="020B0600070205080204" pitchFamily="34" charset="-128"/>
                <a:ea typeface="MS PGothic" panose="020B0600070205080204" pitchFamily="34" charset="-128"/>
              </a:rPr>
              <a:t>今日の授業</a:t>
            </a:r>
            <a:endParaRPr lang="en-US" dirty="0"/>
          </a:p>
        </p:txBody>
      </p:sp>
    </p:spTree>
    <p:extLst>
      <p:ext uri="{BB962C8B-B14F-4D97-AF65-F5344CB8AC3E}">
        <p14:creationId xmlns:p14="http://schemas.microsoft.com/office/powerpoint/2010/main" val="1492828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a:prstGeom prst="rect">
            <a:avLst/>
          </a:prstGeom>
        </p:spPr>
        <p:txBody>
          <a:bodyPr spcFirstLastPara="1" wrap="square" lIns="91425" tIns="91425" rIns="91425" bIns="91425" anchor="t" anchorCtr="0">
            <a:noAutofit/>
          </a:bodyPr>
          <a:lstStyle/>
          <a:p>
            <a:r>
              <a:rPr lang="en-US" sz="2800" b="1" i="0" dirty="0">
                <a:solidFill>
                  <a:schemeClr val="tx1"/>
                </a:solidFill>
                <a:effectLst/>
                <a:latin typeface="MS PGothic" panose="020B0600070205080204" pitchFamily="34" charset="-128"/>
                <a:ea typeface="MS PGothic" panose="020B0600070205080204" pitchFamily="34" charset="-128"/>
              </a:rPr>
              <a:t>1. </a:t>
            </a:r>
            <a:r>
              <a:rPr lang="en-US" sz="2800" b="1" i="0" dirty="0" err="1">
                <a:solidFill>
                  <a:schemeClr val="tx1"/>
                </a:solidFill>
                <a:effectLst/>
                <a:latin typeface="MS PGothic" panose="020B0600070205080204" pitchFamily="34" charset="-128"/>
                <a:ea typeface="MS PGothic" panose="020B0600070205080204" pitchFamily="34" charset="-128"/>
              </a:rPr>
              <a:t>今日の授業について</a:t>
            </a:r>
            <a:br>
              <a:rPr lang="en-US" sz="2800" b="1" i="0" dirty="0">
                <a:solidFill>
                  <a:schemeClr val="bg1"/>
                </a:solidFill>
                <a:effectLst/>
                <a:latin typeface="MS PGothic" panose="020B0600070205080204" pitchFamily="34" charset="-128"/>
                <a:ea typeface="MS PGothic" panose="020B0600070205080204" pitchFamily="34" charset="-128"/>
              </a:rPr>
            </a:br>
            <a:br>
              <a:rPr lang="en-JP" dirty="0">
                <a:solidFill>
                  <a:schemeClr val="tx1"/>
                </a:solidFill>
                <a:latin typeface="MS PGothic" panose="020B0600070205080204" pitchFamily="34" charset="-128"/>
                <a:ea typeface="MS PGothic" panose="020B0600070205080204" pitchFamily="34" charset="-128"/>
              </a:rPr>
            </a:br>
            <a:endParaRPr dirty="0">
              <a:latin typeface="MS PGothic" panose="020B0600070205080204" pitchFamily="34" charset="-128"/>
              <a:ea typeface="MS PGothic" panose="020B0600070205080204" pitchFamily="34" charset="-128"/>
            </a:endParaRPr>
          </a:p>
        </p:txBody>
      </p:sp>
      <p:sp>
        <p:nvSpPr>
          <p:cNvPr id="4" name="TextBox 3">
            <a:extLst>
              <a:ext uri="{FF2B5EF4-FFF2-40B4-BE49-F238E27FC236}">
                <a16:creationId xmlns:a16="http://schemas.microsoft.com/office/drawing/2014/main" id="{B0944FB4-0903-F75F-6471-0C9251B5DBB4}"/>
              </a:ext>
            </a:extLst>
          </p:cNvPr>
          <p:cNvSpPr txBox="1"/>
          <p:nvPr/>
        </p:nvSpPr>
        <p:spPr>
          <a:xfrm>
            <a:off x="909020" y="1319763"/>
            <a:ext cx="7245275" cy="307777"/>
          </a:xfrm>
          <a:prstGeom prst="rect">
            <a:avLst/>
          </a:prstGeom>
          <a:noFill/>
        </p:spPr>
        <p:txBody>
          <a:bodyPr wrap="square">
            <a:spAutoFit/>
          </a:bodyPr>
          <a:lstStyle/>
          <a:p>
            <a:r>
              <a:rPr lang="en-US" dirty="0" err="1">
                <a:solidFill>
                  <a:schemeClr val="tx1"/>
                </a:solidFill>
                <a:latin typeface="MS PGothic" panose="020B0600070205080204" pitchFamily="34" charset="-128"/>
                <a:ea typeface="MS PGothic" panose="020B0600070205080204" pitchFamily="34" charset="-128"/>
                <a:hlinkClick r:id="rId3"/>
              </a:rPr>
              <a:t>サルでもわかるGit入門</a:t>
            </a:r>
            <a:r>
              <a:rPr lang="en-US" dirty="0">
                <a:solidFill>
                  <a:schemeClr val="tx1"/>
                </a:solidFill>
                <a:latin typeface="MS PGothic" panose="020B0600070205080204" pitchFamily="34" charset="-128"/>
                <a:ea typeface="MS PGothic" panose="020B0600070205080204" pitchFamily="34" charset="-128"/>
                <a:hlinkClick r:id="rId3"/>
              </a:rPr>
              <a:t> </a:t>
            </a:r>
            <a:r>
              <a:rPr lang="en-US" dirty="0" err="1">
                <a:solidFill>
                  <a:schemeClr val="tx1"/>
                </a:solidFill>
                <a:latin typeface="MS PGothic" panose="020B0600070205080204" pitchFamily="34" charset="-128"/>
                <a:ea typeface="MS PGothic" panose="020B0600070205080204" pitchFamily="34" charset="-128"/>
                <a:hlinkClick r:id="rId3"/>
              </a:rPr>
              <a:t>入門編</a:t>
            </a:r>
            <a:r>
              <a:rPr lang="en-US" dirty="0">
                <a:solidFill>
                  <a:schemeClr val="tx1"/>
                </a:solidFill>
                <a:latin typeface="MS PGothic" panose="020B0600070205080204" pitchFamily="34" charset="-128"/>
                <a:ea typeface="MS PGothic" panose="020B0600070205080204" pitchFamily="34" charset="-128"/>
                <a:hlinkClick r:id="rId3"/>
              </a:rPr>
              <a:t> </a:t>
            </a:r>
            <a:r>
              <a:rPr lang="en-US" dirty="0" err="1">
                <a:solidFill>
                  <a:schemeClr val="tx1"/>
                </a:solidFill>
                <a:latin typeface="MS PGothic" panose="020B0600070205080204" pitchFamily="34" charset="-128"/>
                <a:ea typeface="MS PGothic" panose="020B0600070205080204" pitchFamily="34" charset="-128"/>
              </a:rPr>
              <a:t>でバージョン管理を学びます</a:t>
            </a:r>
            <a:r>
              <a:rPr lang="en-US" dirty="0">
                <a:solidFill>
                  <a:schemeClr val="tx1"/>
                </a:solidFill>
                <a:latin typeface="MS PGothic" panose="020B0600070205080204" pitchFamily="34" charset="-128"/>
                <a:ea typeface="MS PGothic" panose="020B0600070205080204" pitchFamily="34" charset="-128"/>
              </a:rPr>
              <a:t>。</a:t>
            </a:r>
          </a:p>
        </p:txBody>
      </p:sp>
    </p:spTree>
    <p:extLst>
      <p:ext uri="{BB962C8B-B14F-4D97-AF65-F5344CB8AC3E}">
        <p14:creationId xmlns:p14="http://schemas.microsoft.com/office/powerpoint/2010/main" val="4194758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a:prstGeom prst="rect">
            <a:avLst/>
          </a:prstGeom>
        </p:spPr>
        <p:txBody>
          <a:bodyPr spcFirstLastPara="1" wrap="square" lIns="91425" tIns="91425" rIns="91425" bIns="91425" anchor="t" anchorCtr="0">
            <a:noAutofit/>
          </a:bodyPr>
          <a:lstStyle/>
          <a:p>
            <a:r>
              <a:rPr lang="en-US" altLang="ja-JP" sz="2800" dirty="0">
                <a:solidFill>
                  <a:schemeClr val="tx1"/>
                </a:solidFill>
                <a:latin typeface="MS PGothic" panose="020B0600070205080204" pitchFamily="34" charset="-128"/>
                <a:ea typeface="MS PGothic" panose="020B0600070205080204" pitchFamily="34" charset="-128"/>
                <a:sym typeface="Oswald"/>
              </a:rPr>
              <a:t>2. </a:t>
            </a:r>
            <a:r>
              <a:rPr lang="ja-JP" altLang="en-US" sz="2800">
                <a:solidFill>
                  <a:schemeClr val="tx1"/>
                </a:solidFill>
                <a:latin typeface="MS PGothic" panose="020B0600070205080204" pitchFamily="34" charset="-128"/>
                <a:ea typeface="MS PGothic" panose="020B0600070205080204" pitchFamily="34" charset="-128"/>
                <a:sym typeface="Oswald"/>
              </a:rPr>
              <a:t>今日の学習目標</a:t>
            </a:r>
            <a:endParaRPr dirty="0">
              <a:latin typeface="MS PGothic" panose="020B0600070205080204" pitchFamily="34" charset="-128"/>
              <a:ea typeface="MS PGothic" panose="020B0600070205080204" pitchFamily="34" charset="-128"/>
            </a:endParaRPr>
          </a:p>
        </p:txBody>
      </p:sp>
      <p:sp>
        <p:nvSpPr>
          <p:cNvPr id="2" name="Google Shape;963;p42">
            <a:extLst>
              <a:ext uri="{FF2B5EF4-FFF2-40B4-BE49-F238E27FC236}">
                <a16:creationId xmlns:a16="http://schemas.microsoft.com/office/drawing/2014/main" id="{4921024E-621B-D5EF-5C43-4161BA6B2F16}"/>
              </a:ext>
            </a:extLst>
          </p:cNvPr>
          <p:cNvSpPr txBox="1">
            <a:spLocks/>
          </p:cNvSpPr>
          <p:nvPr/>
        </p:nvSpPr>
        <p:spPr>
          <a:xfrm>
            <a:off x="720001" y="1112700"/>
            <a:ext cx="7704000" cy="334925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7938">
              <a:spcBef>
                <a:spcPts val="600"/>
              </a:spcBef>
              <a:spcAft>
                <a:spcPts val="1200"/>
              </a:spcAft>
            </a:pPr>
            <a:r>
              <a:rPr lang="ja-JP" altLang="en-US" sz="1800">
                <a:solidFill>
                  <a:schemeClr val="tx1"/>
                </a:solidFill>
                <a:latin typeface="MS PGothic" panose="020B0600070205080204" pitchFamily="34" charset="-128"/>
                <a:ea typeface="MS PGothic" panose="020B0600070205080204" pitchFamily="34" charset="-128"/>
              </a:rPr>
              <a:t>今日の授業の後で、以下のことができるようになってください。</a:t>
            </a:r>
            <a:endParaRPr lang="en-US" sz="1800" dirty="0">
              <a:latin typeface="MS PGothic" panose="020B0600070205080204" pitchFamily="34" charset="-128"/>
              <a:ea typeface="MS PGothic" panose="020B0600070205080204" pitchFamily="34" charset="-128"/>
            </a:endParaRPr>
          </a:p>
          <a:p>
            <a:pPr>
              <a:spcBef>
                <a:spcPts val="600"/>
              </a:spcBef>
              <a:spcAft>
                <a:spcPts val="600"/>
              </a:spcAft>
              <a:buClr>
                <a:schemeClr val="tx1"/>
              </a:buClr>
            </a:pPr>
            <a:r>
              <a:rPr lang="en-JP" altLang="ja-JP" sz="1600" dirty="0">
                <a:solidFill>
                  <a:schemeClr val="tx1"/>
                </a:solidFill>
                <a:latin typeface="MS PGothic" panose="020B0600070205080204" pitchFamily="34" charset="-128"/>
                <a:ea typeface="MS PGothic" panose="020B0600070205080204" pitchFamily="34" charset="-128"/>
              </a:rPr>
              <a:t>Git</a:t>
            </a:r>
            <a:r>
              <a:rPr lang="ja-JP" altLang="en-US" sz="1600">
                <a:solidFill>
                  <a:schemeClr val="tx1"/>
                </a:solidFill>
                <a:latin typeface="MS PGothic" panose="020B0600070205080204" pitchFamily="34" charset="-128"/>
                <a:ea typeface="MS PGothic" panose="020B0600070205080204" pitchFamily="34" charset="-128"/>
              </a:rPr>
              <a:t>を使ったバージョン管理のメリットと基本的な方法を理解して説明できる。</a:t>
            </a:r>
            <a:endParaRPr lang="en-US" altLang="ja-JP" sz="1600" dirty="0">
              <a:solidFill>
                <a:schemeClr val="tx1"/>
              </a:solidFill>
              <a:latin typeface="MS PGothic" panose="020B0600070205080204" pitchFamily="34" charset="-128"/>
              <a:ea typeface="MS PGothic" panose="020B0600070205080204" pitchFamily="34" charset="-128"/>
            </a:endParaRPr>
          </a:p>
          <a:p>
            <a:pPr>
              <a:spcBef>
                <a:spcPts val="600"/>
              </a:spcBef>
              <a:spcAft>
                <a:spcPts val="600"/>
              </a:spcAft>
              <a:buClr>
                <a:schemeClr val="tx1"/>
              </a:buClr>
            </a:pPr>
            <a:r>
              <a:rPr lang="en-US" altLang="ja-JP" sz="1600" dirty="0">
                <a:solidFill>
                  <a:schemeClr val="tx1"/>
                </a:solidFill>
                <a:latin typeface="MS PGothic" panose="020B0600070205080204" pitchFamily="34" charset="-128"/>
                <a:ea typeface="MS PGothic" panose="020B0600070205080204" pitchFamily="34" charset="-128"/>
              </a:rPr>
              <a:t>Git</a:t>
            </a:r>
            <a:r>
              <a:rPr lang="ja-JP" altLang="en-US" sz="1600">
                <a:solidFill>
                  <a:schemeClr val="tx1"/>
                </a:solidFill>
                <a:latin typeface="MS PGothic" panose="020B0600070205080204" pitchFamily="34" charset="-128"/>
                <a:ea typeface="MS PGothic" panose="020B0600070205080204" pitchFamily="34" charset="-128"/>
              </a:rPr>
              <a:t>ツールを自分の</a:t>
            </a:r>
            <a:r>
              <a:rPr lang="en-US" altLang="ja-JP" sz="1600" dirty="0">
                <a:solidFill>
                  <a:schemeClr val="tx1"/>
                </a:solidFill>
                <a:latin typeface="MS PGothic" panose="020B0600070205080204" pitchFamily="34" charset="-128"/>
                <a:ea typeface="MS PGothic" panose="020B0600070205080204" pitchFamily="34" charset="-128"/>
              </a:rPr>
              <a:t>PC</a:t>
            </a:r>
            <a:r>
              <a:rPr lang="ja-JP" altLang="en-US" sz="1600">
                <a:solidFill>
                  <a:schemeClr val="tx1"/>
                </a:solidFill>
                <a:latin typeface="MS PGothic" panose="020B0600070205080204" pitchFamily="34" charset="-128"/>
                <a:ea typeface="MS PGothic" panose="020B0600070205080204" pitchFamily="34" charset="-128"/>
              </a:rPr>
              <a:t>にインストールする。</a:t>
            </a:r>
            <a:endParaRPr lang="en-US" altLang="ja-JP" dirty="0">
              <a:solidFill>
                <a:schemeClr val="tx1"/>
              </a:solidFill>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994032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a:xfrm>
            <a:off x="720000" y="324846"/>
            <a:ext cx="7704000" cy="572700"/>
          </a:xfrm>
          <a:prstGeom prst="rect">
            <a:avLst/>
          </a:prstGeom>
        </p:spPr>
        <p:txBody>
          <a:bodyPr spcFirstLastPara="1" wrap="square" lIns="91425" tIns="91425" rIns="91425" bIns="91425" anchor="t" anchorCtr="0">
            <a:noAutofit/>
          </a:bodyPr>
          <a:lstStyle/>
          <a:p>
            <a:pPr algn="l"/>
            <a:r>
              <a:rPr lang="en-US" altLang="ja-JP" sz="2800" b="0" u="none" strike="noStrike" dirty="0">
                <a:solidFill>
                  <a:schemeClr val="tx1"/>
                </a:solidFill>
                <a:effectLst/>
                <a:latin typeface="MS PGothic" panose="020B0600070205080204" pitchFamily="34" charset="-128"/>
                <a:ea typeface="MS PGothic" panose="020B0600070205080204" pitchFamily="34" charset="-128"/>
              </a:rPr>
              <a:t>Git</a:t>
            </a:r>
            <a:r>
              <a:rPr lang="ja-JP" altLang="en-US" sz="2800" b="0" u="none" strike="noStrike">
                <a:solidFill>
                  <a:schemeClr val="tx1"/>
                </a:solidFill>
                <a:effectLst/>
                <a:latin typeface="MS PGothic" panose="020B0600070205080204" pitchFamily="34" charset="-128"/>
                <a:ea typeface="MS PGothic" panose="020B0600070205080204" pitchFamily="34" charset="-128"/>
              </a:rPr>
              <a:t>基本</a:t>
            </a:r>
            <a:endParaRPr lang="ja-JP" altLang="en-US" b="1" i="0">
              <a:solidFill>
                <a:schemeClr val="tx1"/>
              </a:solidFill>
              <a:effectLst/>
              <a:latin typeface="MS PGothic" panose="020B0600070205080204" pitchFamily="34" charset="-128"/>
              <a:ea typeface="MS PGothic" panose="020B0600070205080204" pitchFamily="34" charset="-128"/>
            </a:endParaRPr>
          </a:p>
        </p:txBody>
      </p:sp>
      <p:sp>
        <p:nvSpPr>
          <p:cNvPr id="14" name="TextBox 13">
            <a:extLst>
              <a:ext uri="{FF2B5EF4-FFF2-40B4-BE49-F238E27FC236}">
                <a16:creationId xmlns:a16="http://schemas.microsoft.com/office/drawing/2014/main" id="{E8C7C3A5-2F8F-0A02-64FB-D4753FCC9129}"/>
              </a:ext>
            </a:extLst>
          </p:cNvPr>
          <p:cNvSpPr txBox="1"/>
          <p:nvPr/>
        </p:nvSpPr>
        <p:spPr>
          <a:xfrm>
            <a:off x="763896" y="983171"/>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hlinkClick r:id="rId3"/>
              </a:rPr>
              <a:t>はじめに（</a:t>
            </a:r>
            <a:r>
              <a:rPr lang="en-US" altLang="ja-JP" sz="2000" dirty="0">
                <a:solidFill>
                  <a:schemeClr val="tx1"/>
                </a:solidFill>
                <a:latin typeface="MS PGothic" panose="020B0600070205080204" pitchFamily="34" charset="-128"/>
                <a:ea typeface="MS PGothic" panose="020B0600070205080204" pitchFamily="34" charset="-128"/>
                <a:hlinkClick r:id="rId3"/>
              </a:rPr>
              <a:t>Git</a:t>
            </a:r>
            <a:r>
              <a:rPr lang="ja-JP" altLang="en-US" sz="2000">
                <a:solidFill>
                  <a:schemeClr val="tx1"/>
                </a:solidFill>
                <a:latin typeface="MS PGothic" panose="020B0600070205080204" pitchFamily="34" charset="-128"/>
                <a:ea typeface="MS PGothic" panose="020B0600070205080204" pitchFamily="34" charset="-128"/>
                <a:hlinkClick r:id="rId3"/>
              </a:rPr>
              <a:t>を使ったバージョン管理）</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6" name="TextBox 5">
            <a:extLst>
              <a:ext uri="{FF2B5EF4-FFF2-40B4-BE49-F238E27FC236}">
                <a16:creationId xmlns:a16="http://schemas.microsoft.com/office/drawing/2014/main" id="{738C9C83-D4C4-C52C-1080-68B1E1F595C9}"/>
              </a:ext>
            </a:extLst>
          </p:cNvPr>
          <p:cNvSpPr txBox="1"/>
          <p:nvPr/>
        </p:nvSpPr>
        <p:spPr>
          <a:xfrm>
            <a:off x="887413" y="3495793"/>
            <a:ext cx="4052990" cy="523220"/>
          </a:xfrm>
          <a:prstGeom prst="rect">
            <a:avLst/>
          </a:prstGeom>
          <a:noFill/>
        </p:spPr>
        <p:txBody>
          <a:bodyPr wrap="square">
            <a:spAutoFit/>
          </a:bodyPr>
          <a:lstStyle/>
          <a:p>
            <a:pPr>
              <a:spcBef>
                <a:spcPts val="600"/>
              </a:spcBef>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ファイル名でバージョン管理を行ってもごちゃごちゃになる。</a:t>
            </a:r>
            <a:endParaRPr lang="en-US" altLang="ja-JP" dirty="0">
              <a:solidFill>
                <a:schemeClr val="tx1"/>
              </a:solidFill>
              <a:latin typeface="MS PGothic" panose="020B0600070205080204" pitchFamily="34" charset="-128"/>
              <a:ea typeface="MS PGothic" panose="020B0600070205080204" pitchFamily="34" charset="-128"/>
            </a:endParaRPr>
          </a:p>
        </p:txBody>
      </p:sp>
      <p:pic>
        <p:nvPicPr>
          <p:cNvPr id="3" name="Picture 2" descr="A monkey holding a green balloon&#10;&#10;Description automatically generated">
            <a:extLst>
              <a:ext uri="{FF2B5EF4-FFF2-40B4-BE49-F238E27FC236}">
                <a16:creationId xmlns:a16="http://schemas.microsoft.com/office/drawing/2014/main" id="{ECB757F0-7E5B-AAE7-BFBD-F12432719343}"/>
              </a:ext>
            </a:extLst>
          </p:cNvPr>
          <p:cNvPicPr>
            <a:picLocks noChangeAspect="1"/>
          </p:cNvPicPr>
          <p:nvPr/>
        </p:nvPicPr>
        <p:blipFill>
          <a:blip r:embed="rId4"/>
          <a:stretch>
            <a:fillRect/>
          </a:stretch>
        </p:blipFill>
        <p:spPr>
          <a:xfrm>
            <a:off x="887413" y="1639699"/>
            <a:ext cx="3517900" cy="1689100"/>
          </a:xfrm>
          <a:prstGeom prst="rect">
            <a:avLst/>
          </a:prstGeom>
        </p:spPr>
      </p:pic>
      <p:pic>
        <p:nvPicPr>
          <p:cNvPr id="5" name="Picture 4" descr="Several types of paper with text&#10;&#10;Description automatically generated with medium confidence">
            <a:extLst>
              <a:ext uri="{FF2B5EF4-FFF2-40B4-BE49-F238E27FC236}">
                <a16:creationId xmlns:a16="http://schemas.microsoft.com/office/drawing/2014/main" id="{3882D6AC-67DB-ACEE-565C-EE1883890382}"/>
              </a:ext>
            </a:extLst>
          </p:cNvPr>
          <p:cNvPicPr>
            <a:picLocks noChangeAspect="1"/>
          </p:cNvPicPr>
          <p:nvPr/>
        </p:nvPicPr>
        <p:blipFill>
          <a:blip r:embed="rId5"/>
          <a:stretch>
            <a:fillRect/>
          </a:stretch>
        </p:blipFill>
        <p:spPr>
          <a:xfrm>
            <a:off x="5254796" y="1639699"/>
            <a:ext cx="3213100" cy="1638300"/>
          </a:xfrm>
          <a:prstGeom prst="rect">
            <a:avLst/>
          </a:prstGeom>
        </p:spPr>
      </p:pic>
      <p:sp>
        <p:nvSpPr>
          <p:cNvPr id="8" name="TextBox 7">
            <a:extLst>
              <a:ext uri="{FF2B5EF4-FFF2-40B4-BE49-F238E27FC236}">
                <a16:creationId xmlns:a16="http://schemas.microsoft.com/office/drawing/2014/main" id="{3F860DF6-4B0E-46B0-7D81-2DE78F0B7E25}"/>
              </a:ext>
            </a:extLst>
          </p:cNvPr>
          <p:cNvSpPr txBox="1"/>
          <p:nvPr/>
        </p:nvSpPr>
        <p:spPr>
          <a:xfrm>
            <a:off x="5254796" y="3444993"/>
            <a:ext cx="3631020" cy="523220"/>
          </a:xfrm>
          <a:prstGeom prst="rect">
            <a:avLst/>
          </a:prstGeom>
          <a:noFill/>
        </p:spPr>
        <p:txBody>
          <a:bodyPr wrap="square">
            <a:spAutoFit/>
          </a:bodyPr>
          <a:lstStyle/>
          <a:p>
            <a:r>
              <a:rPr lang="en-US" dirty="0" err="1">
                <a:solidFill>
                  <a:schemeClr val="tx1"/>
                </a:solidFill>
                <a:latin typeface="MS PGothic" panose="020B0600070205080204" pitchFamily="34" charset="-128"/>
                <a:ea typeface="MS PGothic" panose="020B0600070205080204" pitchFamily="34" charset="-128"/>
              </a:rPr>
              <a:t>共有ファイルを上書きして他人の編集内容を</a:t>
            </a:r>
            <a:endParaRPr lang="en-US" dirty="0">
              <a:solidFill>
                <a:schemeClr val="tx1"/>
              </a:solidFill>
              <a:latin typeface="MS PGothic" panose="020B0600070205080204" pitchFamily="34" charset="-128"/>
              <a:ea typeface="MS PGothic" panose="020B0600070205080204" pitchFamily="34" charset="-128"/>
            </a:endParaRPr>
          </a:p>
          <a:p>
            <a:r>
              <a:rPr lang="en-US" dirty="0" err="1">
                <a:solidFill>
                  <a:schemeClr val="tx1"/>
                </a:solidFill>
                <a:latin typeface="MS PGothic" panose="020B0600070205080204" pitchFamily="34" charset="-128"/>
                <a:ea typeface="MS PGothic" panose="020B0600070205080204" pitchFamily="34" charset="-128"/>
              </a:rPr>
              <a:t>消したら大変</a:t>
            </a:r>
            <a:r>
              <a:rPr lang="en-US" dirty="0">
                <a:solidFill>
                  <a:schemeClr val="tx1"/>
                </a:solidFill>
                <a:latin typeface="MS PGothic" panose="020B0600070205080204" pitchFamily="34" charset="-128"/>
                <a:ea typeface="MS PGothic" panose="020B0600070205080204" pitchFamily="34" charset="-128"/>
              </a:rPr>
              <a:t>…</a:t>
            </a:r>
          </a:p>
        </p:txBody>
      </p:sp>
      <p:sp>
        <p:nvSpPr>
          <p:cNvPr id="9" name="Rounded Rectangle 8">
            <a:extLst>
              <a:ext uri="{FF2B5EF4-FFF2-40B4-BE49-F238E27FC236}">
                <a16:creationId xmlns:a16="http://schemas.microsoft.com/office/drawing/2014/main" id="{E7251C26-C1B3-0F67-7263-AE934577EA24}"/>
              </a:ext>
            </a:extLst>
          </p:cNvPr>
          <p:cNvSpPr/>
          <p:nvPr/>
        </p:nvSpPr>
        <p:spPr>
          <a:xfrm>
            <a:off x="1000461" y="4249270"/>
            <a:ext cx="6981713" cy="50560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bg1"/>
                </a:solidFill>
                <a:latin typeface="MS PGothic" panose="020B0600070205080204" pitchFamily="34" charset="-128"/>
                <a:ea typeface="MS PGothic" panose="020B0600070205080204" pitchFamily="34" charset="-128"/>
              </a:rPr>
              <a:t>バージョン管理システムを使おう</a:t>
            </a:r>
            <a:endParaRPr lang="en-US" sz="2000" dirty="0">
              <a:solidFill>
                <a:schemeClr val="bg1"/>
              </a:solidFill>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4110139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en-US" altLang="ja-JP" sz="2000" dirty="0">
                <a:solidFill>
                  <a:schemeClr val="tx1"/>
                </a:solidFill>
                <a:latin typeface="MS PGothic" panose="020B0600070205080204" pitchFamily="34" charset="-128"/>
                <a:ea typeface="MS PGothic" panose="020B0600070205080204" pitchFamily="34" charset="-128"/>
              </a:rPr>
              <a:t>Git</a:t>
            </a:r>
            <a:r>
              <a:rPr lang="ja-JP" altLang="en-US" sz="2000">
                <a:solidFill>
                  <a:schemeClr val="tx1"/>
                </a:solidFill>
                <a:latin typeface="MS PGothic" panose="020B0600070205080204" pitchFamily="34" charset="-128"/>
                <a:ea typeface="MS PGothic" panose="020B0600070205080204" pitchFamily="34" charset="-128"/>
              </a:rPr>
              <a:t>を使ったバージョン管理</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6" name="TextBox 5">
            <a:extLst>
              <a:ext uri="{FF2B5EF4-FFF2-40B4-BE49-F238E27FC236}">
                <a16:creationId xmlns:a16="http://schemas.microsoft.com/office/drawing/2014/main" id="{738C9C83-D4C4-C52C-1080-68B1E1F595C9}"/>
              </a:ext>
            </a:extLst>
          </p:cNvPr>
          <p:cNvSpPr txBox="1"/>
          <p:nvPr/>
        </p:nvSpPr>
        <p:spPr>
          <a:xfrm>
            <a:off x="887412" y="2914878"/>
            <a:ext cx="6621425" cy="677108"/>
          </a:xfrm>
          <a:prstGeom prst="rect">
            <a:avLst/>
          </a:prstGeom>
          <a:noFill/>
        </p:spPr>
        <p:txBody>
          <a:bodyPr wrap="square">
            <a:spAutoFit/>
          </a:bodyPr>
          <a:lstStyle/>
          <a:p>
            <a:pPr>
              <a:spcBef>
                <a:spcPts val="600"/>
              </a:spcBef>
              <a:spcAft>
                <a:spcPts val="600"/>
              </a:spcAft>
              <a:buClr>
                <a:schemeClr val="tx1"/>
              </a:buClr>
            </a:pPr>
            <a:r>
              <a:rPr lang="en-US" altLang="ja-JP" dirty="0">
                <a:solidFill>
                  <a:schemeClr val="tx1"/>
                </a:solidFill>
                <a:latin typeface="MS PGothic" panose="020B0600070205080204" pitchFamily="34" charset="-128"/>
                <a:ea typeface="MS PGothic" panose="020B0600070205080204" pitchFamily="34" charset="-128"/>
              </a:rPr>
              <a:t>Git</a:t>
            </a:r>
            <a:r>
              <a:rPr lang="ja-JP" altLang="en-US">
                <a:solidFill>
                  <a:schemeClr val="tx1"/>
                </a:solidFill>
                <a:latin typeface="MS PGothic" panose="020B0600070205080204" pitchFamily="34" charset="-128"/>
                <a:ea typeface="MS PGothic" panose="020B0600070205080204" pitchFamily="34" charset="-128"/>
              </a:rPr>
              <a:t>を使えばファイルを以前に状態に戻せる（メリット①）</a:t>
            </a:r>
          </a:p>
          <a:p>
            <a:pPr>
              <a:spcBef>
                <a:spcPts val="600"/>
              </a:spcBef>
              <a:spcAft>
                <a:spcPts val="600"/>
              </a:spcAft>
              <a:buClr>
                <a:schemeClr val="tx1"/>
              </a:buClr>
            </a:pPr>
            <a:r>
              <a:rPr lang="en-US" altLang="ja-JP" dirty="0">
                <a:solidFill>
                  <a:schemeClr val="tx1"/>
                </a:solidFill>
                <a:latin typeface="MS PGothic" panose="020B0600070205080204" pitchFamily="34" charset="-128"/>
                <a:ea typeface="MS PGothic" panose="020B0600070205080204" pitchFamily="34" charset="-128"/>
              </a:rPr>
              <a:t>Git</a:t>
            </a:r>
            <a:r>
              <a:rPr lang="ja-JP" altLang="en-US">
                <a:solidFill>
                  <a:schemeClr val="tx1"/>
                </a:solidFill>
                <a:latin typeface="MS PGothic" panose="020B0600070205080204" pitchFamily="34" charset="-128"/>
                <a:ea typeface="MS PGothic" panose="020B0600070205080204" pitchFamily="34" charset="-128"/>
              </a:rPr>
              <a:t>を使えば他人の編集内容を消す心配もない（メリット②）</a:t>
            </a:r>
            <a:endParaRPr lang="en-US" altLang="ja-JP" dirty="0">
              <a:solidFill>
                <a:schemeClr val="tx1"/>
              </a:solidFill>
              <a:latin typeface="MS PGothic" panose="020B0600070205080204" pitchFamily="34" charset="-128"/>
              <a:ea typeface="MS PGothic" panose="020B0600070205080204" pitchFamily="34" charset="-128"/>
            </a:endParaRPr>
          </a:p>
        </p:txBody>
      </p:sp>
      <p:pic>
        <p:nvPicPr>
          <p:cNvPr id="12" name="Picture 11" descr="A diagram of a computer error&#10;&#10;Description automatically generated">
            <a:extLst>
              <a:ext uri="{FF2B5EF4-FFF2-40B4-BE49-F238E27FC236}">
                <a16:creationId xmlns:a16="http://schemas.microsoft.com/office/drawing/2014/main" id="{3B6A241D-3B9E-097B-71F3-11DA2D69D963}"/>
              </a:ext>
            </a:extLst>
          </p:cNvPr>
          <p:cNvPicPr>
            <a:picLocks noChangeAspect="1"/>
          </p:cNvPicPr>
          <p:nvPr/>
        </p:nvPicPr>
        <p:blipFill>
          <a:blip r:embed="rId3"/>
          <a:stretch>
            <a:fillRect/>
          </a:stretch>
        </p:blipFill>
        <p:spPr>
          <a:xfrm>
            <a:off x="2732442" y="1160384"/>
            <a:ext cx="3289300" cy="1485900"/>
          </a:xfrm>
          <a:prstGeom prst="rect">
            <a:avLst/>
          </a:prstGeom>
        </p:spPr>
      </p:pic>
      <p:sp>
        <p:nvSpPr>
          <p:cNvPr id="13" name="Rounded Rectangle 12">
            <a:extLst>
              <a:ext uri="{FF2B5EF4-FFF2-40B4-BE49-F238E27FC236}">
                <a16:creationId xmlns:a16="http://schemas.microsoft.com/office/drawing/2014/main" id="{20240E87-E041-E203-8E94-A9CCFC2E6478}"/>
              </a:ext>
            </a:extLst>
          </p:cNvPr>
          <p:cNvSpPr/>
          <p:nvPr/>
        </p:nvSpPr>
        <p:spPr>
          <a:xfrm>
            <a:off x="887412" y="3775934"/>
            <a:ext cx="7460522" cy="68849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0" i="0" dirty="0">
                <a:solidFill>
                  <a:srgbClr val="FFFFFF"/>
                </a:solidFill>
                <a:effectLst/>
                <a:latin typeface="Hiragino Sans" panose="020B0400000000000000" pitchFamily="34" charset="-128"/>
                <a:ea typeface="Hiragino Sans" panose="020B0400000000000000" pitchFamily="34" charset="-128"/>
              </a:rPr>
              <a:t>Git</a:t>
            </a:r>
            <a:r>
              <a:rPr lang="ja-JP" altLang="en-US" b="0" i="0">
                <a:solidFill>
                  <a:srgbClr val="FFFFFF"/>
                </a:solidFill>
                <a:effectLst/>
                <a:latin typeface="Hiragino Sans" panose="020B0400000000000000" pitchFamily="34" charset="-128"/>
                <a:ea typeface="Hiragino Sans" panose="020B0400000000000000" pitchFamily="34" charset="-128"/>
              </a:rPr>
              <a:t>でファイルを管理すると、更新履歴が</a:t>
            </a:r>
            <a:r>
              <a:rPr lang="en-US" b="0" i="0" dirty="0">
                <a:solidFill>
                  <a:srgbClr val="FFFFFF"/>
                </a:solidFill>
                <a:effectLst/>
                <a:latin typeface="Hiragino Sans" panose="020B0400000000000000" pitchFamily="34" charset="-128"/>
                <a:ea typeface="Hiragino Sans" panose="020B0400000000000000" pitchFamily="34" charset="-128"/>
              </a:rPr>
              <a:t>Git</a:t>
            </a:r>
            <a:r>
              <a:rPr lang="ja-JP" altLang="en-US" b="0" i="0">
                <a:solidFill>
                  <a:srgbClr val="FFFFFF"/>
                </a:solidFill>
                <a:effectLst/>
                <a:latin typeface="Hiragino Sans" panose="020B0400000000000000" pitchFamily="34" charset="-128"/>
                <a:ea typeface="Hiragino Sans" panose="020B0400000000000000" pitchFamily="34" charset="-128"/>
              </a:rPr>
              <a:t>に保存され</a:t>
            </a:r>
            <a:r>
              <a:rPr lang="ja-JP" altLang="en-US">
                <a:solidFill>
                  <a:srgbClr val="FFFFFF"/>
                </a:solidFill>
                <a:latin typeface="Hiragino Sans" panose="020B0400000000000000" pitchFamily="34" charset="-128"/>
                <a:ea typeface="Hiragino Sans" panose="020B0400000000000000" pitchFamily="34" charset="-128"/>
              </a:rPr>
              <a:t>る</a:t>
            </a:r>
            <a:r>
              <a:rPr lang="ja-JP" altLang="en-US" b="0" i="0">
                <a:solidFill>
                  <a:srgbClr val="FFFFFF"/>
                </a:solidFill>
                <a:effectLst/>
                <a:latin typeface="Hiragino Sans" panose="020B0400000000000000" pitchFamily="34" charset="-128"/>
                <a:ea typeface="Hiragino Sans" panose="020B0400000000000000" pitchFamily="34" charset="-128"/>
              </a:rPr>
              <a:t>。</a:t>
            </a:r>
            <a:endParaRPr lang="en-US" altLang="ja-JP" b="0" i="0" dirty="0">
              <a:solidFill>
                <a:srgbClr val="FFFFFF"/>
              </a:solidFill>
              <a:effectLst/>
              <a:latin typeface="Hiragino Sans" panose="020B0400000000000000" pitchFamily="34" charset="-128"/>
              <a:ea typeface="Hiragino Sans" panose="020B0400000000000000" pitchFamily="34" charset="-128"/>
            </a:endParaRPr>
          </a:p>
          <a:p>
            <a:pPr algn="ctr"/>
            <a:r>
              <a:rPr lang="ja-JP" altLang="en-US" b="0" i="0">
                <a:solidFill>
                  <a:srgbClr val="FFFFFF"/>
                </a:solidFill>
                <a:effectLst/>
                <a:latin typeface="Hiragino Sans" panose="020B0400000000000000" pitchFamily="34" charset="-128"/>
                <a:ea typeface="Hiragino Sans" panose="020B0400000000000000" pitchFamily="34" charset="-128"/>
              </a:rPr>
              <a:t>自分でバックアップのファイルのコピーを持つ必要がない。</a:t>
            </a:r>
            <a:endParaRPr lang="en-US" dirty="0"/>
          </a:p>
        </p:txBody>
      </p:sp>
    </p:spTree>
    <p:extLst>
      <p:ext uri="{BB962C8B-B14F-4D97-AF65-F5344CB8AC3E}">
        <p14:creationId xmlns:p14="http://schemas.microsoft.com/office/powerpoint/2010/main" val="7362943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rPr>
              <a:t>履歴を管理するリポジトリ</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6" name="TextBox 5">
            <a:extLst>
              <a:ext uri="{FF2B5EF4-FFF2-40B4-BE49-F238E27FC236}">
                <a16:creationId xmlns:a16="http://schemas.microsoft.com/office/drawing/2014/main" id="{738C9C83-D4C4-C52C-1080-68B1E1F595C9}"/>
              </a:ext>
            </a:extLst>
          </p:cNvPr>
          <p:cNvSpPr txBox="1"/>
          <p:nvPr/>
        </p:nvSpPr>
        <p:spPr>
          <a:xfrm>
            <a:off x="1801850" y="2968222"/>
            <a:ext cx="6621425" cy="307777"/>
          </a:xfrm>
          <a:prstGeom prst="rect">
            <a:avLst/>
          </a:prstGeom>
          <a:noFill/>
        </p:spPr>
        <p:txBody>
          <a:bodyPr wrap="square">
            <a:spAutoFit/>
          </a:bodyPr>
          <a:lstStyle/>
          <a:p>
            <a:pPr>
              <a:spcBef>
                <a:spcPts val="600"/>
              </a:spcBef>
              <a:spcAft>
                <a:spcPts val="600"/>
              </a:spcAft>
              <a:buClr>
                <a:schemeClr val="tx1"/>
              </a:buClr>
            </a:pPr>
            <a:r>
              <a:rPr lang="ja-JP" altLang="en-US">
                <a:solidFill>
                  <a:schemeClr val="accent1"/>
                </a:solidFill>
                <a:latin typeface="MS PGothic" panose="020B0600070205080204" pitchFamily="34" charset="-128"/>
                <a:ea typeface="MS PGothic" panose="020B0600070205080204" pitchFamily="34" charset="-128"/>
              </a:rPr>
              <a:t>リポジトリ</a:t>
            </a:r>
            <a:r>
              <a:rPr lang="ja-JP" altLang="en-US">
                <a:solidFill>
                  <a:schemeClr val="tx1"/>
                </a:solidFill>
                <a:latin typeface="MS PGothic" panose="020B0600070205080204" pitchFamily="34" charset="-128"/>
                <a:ea typeface="MS PGothic" panose="020B0600070205080204" pitchFamily="34" charset="-128"/>
              </a:rPr>
              <a:t>が状態を記録する</a:t>
            </a:r>
            <a:endParaRPr lang="en-US" altLang="ja-JP" dirty="0">
              <a:solidFill>
                <a:schemeClr val="tx1"/>
              </a:solidFill>
              <a:latin typeface="MS PGothic" panose="020B0600070205080204" pitchFamily="34" charset="-128"/>
              <a:ea typeface="MS PGothic" panose="020B0600070205080204" pitchFamily="34" charset="-128"/>
            </a:endParaRPr>
          </a:p>
        </p:txBody>
      </p:sp>
      <p:pic>
        <p:nvPicPr>
          <p:cNvPr id="3" name="Picture 2" descr="A yellow folder with a blue and white file&#10;&#10;Description automatically generated">
            <a:extLst>
              <a:ext uri="{FF2B5EF4-FFF2-40B4-BE49-F238E27FC236}">
                <a16:creationId xmlns:a16="http://schemas.microsoft.com/office/drawing/2014/main" id="{0A6EB327-A6F0-9B47-EAC5-63FF0E49EC2E}"/>
              </a:ext>
            </a:extLst>
          </p:cNvPr>
          <p:cNvPicPr>
            <a:picLocks noChangeAspect="1"/>
          </p:cNvPicPr>
          <p:nvPr/>
        </p:nvPicPr>
        <p:blipFill>
          <a:blip r:embed="rId3"/>
          <a:stretch>
            <a:fillRect/>
          </a:stretch>
        </p:blipFill>
        <p:spPr>
          <a:xfrm>
            <a:off x="1914261" y="1080501"/>
            <a:ext cx="5403270" cy="1645666"/>
          </a:xfrm>
          <a:prstGeom prst="rect">
            <a:avLst/>
          </a:prstGeom>
        </p:spPr>
      </p:pic>
      <p:sp>
        <p:nvSpPr>
          <p:cNvPr id="4" name="TextBox 3">
            <a:extLst>
              <a:ext uri="{FF2B5EF4-FFF2-40B4-BE49-F238E27FC236}">
                <a16:creationId xmlns:a16="http://schemas.microsoft.com/office/drawing/2014/main" id="{0E987A25-0C09-1284-DFAD-2548CCB124EA}"/>
              </a:ext>
            </a:extLst>
          </p:cNvPr>
          <p:cNvSpPr txBox="1"/>
          <p:nvPr/>
        </p:nvSpPr>
        <p:spPr>
          <a:xfrm>
            <a:off x="1801850" y="3451278"/>
            <a:ext cx="6621425" cy="523220"/>
          </a:xfrm>
          <a:prstGeom prst="rect">
            <a:avLst/>
          </a:prstGeom>
          <a:noFill/>
        </p:spPr>
        <p:txBody>
          <a:bodyPr wrap="square">
            <a:spAutoFit/>
          </a:bodyPr>
          <a:lstStyle/>
          <a:p>
            <a:pPr>
              <a:spcBef>
                <a:spcPts val="600"/>
              </a:spcBef>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リポジトリ（</a:t>
            </a:r>
            <a:r>
              <a:rPr lang="en-US" altLang="ja-JP" dirty="0">
                <a:solidFill>
                  <a:schemeClr val="tx1"/>
                </a:solidFill>
                <a:latin typeface="MS PGothic" panose="020B0600070205080204" pitchFamily="34" charset="-128"/>
                <a:ea typeface="MS PGothic" panose="020B0600070205080204" pitchFamily="34" charset="-128"/>
              </a:rPr>
              <a:t>repository</a:t>
            </a:r>
            <a:r>
              <a:rPr lang="ja-JP" altLang="en-US">
                <a:solidFill>
                  <a:schemeClr val="tx1"/>
                </a:solidFill>
                <a:latin typeface="MS PGothic" panose="020B0600070205080204" pitchFamily="34" charset="-128"/>
                <a:ea typeface="MS PGothic" panose="020B0600070205080204" pitchFamily="34" charset="-128"/>
              </a:rPr>
              <a:t>）とは英語で「貯蔵庫」、「倉庫」などを表す言葉で、ファイルやディレクトリの状態を記録する場所です。</a:t>
            </a:r>
          </a:p>
        </p:txBody>
      </p:sp>
    </p:spTree>
    <p:extLst>
      <p:ext uri="{BB962C8B-B14F-4D97-AF65-F5344CB8AC3E}">
        <p14:creationId xmlns:p14="http://schemas.microsoft.com/office/powerpoint/2010/main" val="1841990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4" name="TextBox 13">
            <a:extLst>
              <a:ext uri="{FF2B5EF4-FFF2-40B4-BE49-F238E27FC236}">
                <a16:creationId xmlns:a16="http://schemas.microsoft.com/office/drawing/2014/main" id="{E8C7C3A5-2F8F-0A02-64FB-D4753FCC9129}"/>
              </a:ext>
            </a:extLst>
          </p:cNvPr>
          <p:cNvSpPr txBox="1"/>
          <p:nvPr/>
        </p:nvSpPr>
        <p:spPr>
          <a:xfrm>
            <a:off x="763896" y="402256"/>
            <a:ext cx="7704000" cy="489534"/>
          </a:xfrm>
          <a:prstGeom prst="rect">
            <a:avLst/>
          </a:prstGeom>
          <a:noFill/>
        </p:spPr>
        <p:txBody>
          <a:bodyPr wrap="square" tIns="90000" bIns="90000">
            <a:spAutoFit/>
          </a:bodyPr>
          <a:lstStyle/>
          <a:p>
            <a:pPr>
              <a:spcAft>
                <a:spcPts val="1200"/>
              </a:spcAft>
            </a:pPr>
            <a:r>
              <a:rPr lang="ja-JP" altLang="en-US" sz="2000">
                <a:solidFill>
                  <a:schemeClr val="tx1"/>
                </a:solidFill>
                <a:latin typeface="MS PGothic" panose="020B0600070205080204" pitchFamily="34" charset="-128"/>
                <a:ea typeface="MS PGothic" panose="020B0600070205080204" pitchFamily="34" charset="-128"/>
              </a:rPr>
              <a:t>リモートリポジトリとロカルリポジトリ</a:t>
            </a:r>
            <a:endParaRPr lang="en-US" altLang="ja-JP" sz="2000" dirty="0">
              <a:solidFill>
                <a:schemeClr val="tx1"/>
              </a:solidFill>
              <a:latin typeface="MS PGothic" panose="020B0600070205080204" pitchFamily="34" charset="-128"/>
              <a:ea typeface="MS PGothic" panose="020B0600070205080204" pitchFamily="34" charset="-128"/>
            </a:endParaRPr>
          </a:p>
        </p:txBody>
      </p:sp>
      <p:sp>
        <p:nvSpPr>
          <p:cNvPr id="5" name="TextBox 4">
            <a:extLst>
              <a:ext uri="{FF2B5EF4-FFF2-40B4-BE49-F238E27FC236}">
                <a16:creationId xmlns:a16="http://schemas.microsoft.com/office/drawing/2014/main" id="{76225402-746D-342F-01A0-E45A377574B2}"/>
              </a:ext>
            </a:extLst>
          </p:cNvPr>
          <p:cNvSpPr txBox="1"/>
          <p:nvPr/>
        </p:nvSpPr>
        <p:spPr>
          <a:xfrm>
            <a:off x="978049" y="3694804"/>
            <a:ext cx="6621425" cy="677108"/>
          </a:xfrm>
          <a:prstGeom prst="rect">
            <a:avLst/>
          </a:prstGeom>
          <a:noFill/>
        </p:spPr>
        <p:txBody>
          <a:bodyPr wrap="square">
            <a:spAutoFit/>
          </a:bodyPr>
          <a:lstStyle/>
          <a:p>
            <a:pPr>
              <a:spcBef>
                <a:spcPts val="600"/>
              </a:spcBef>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ローカルリポジトリ：自分だけの（メリット①）</a:t>
            </a:r>
          </a:p>
          <a:p>
            <a:pPr>
              <a:spcBef>
                <a:spcPts val="600"/>
              </a:spcBef>
              <a:spcAft>
                <a:spcPts val="600"/>
              </a:spcAft>
              <a:buClr>
                <a:schemeClr val="tx1"/>
              </a:buClr>
            </a:pPr>
            <a:r>
              <a:rPr lang="ja-JP" altLang="en-US">
                <a:solidFill>
                  <a:schemeClr val="tx1"/>
                </a:solidFill>
                <a:latin typeface="MS PGothic" panose="020B0600070205080204" pitchFamily="34" charset="-128"/>
                <a:ea typeface="MS PGothic" panose="020B0600070205080204" pitchFamily="34" charset="-128"/>
              </a:rPr>
              <a:t>リモートリポジトリ：複数人で共有（メリット②）</a:t>
            </a:r>
          </a:p>
        </p:txBody>
      </p:sp>
      <p:pic>
        <p:nvPicPr>
          <p:cNvPr id="4" name="Picture 3" descr="A diagram of a computer system&#10;&#10;Description automatically generated">
            <a:extLst>
              <a:ext uri="{FF2B5EF4-FFF2-40B4-BE49-F238E27FC236}">
                <a16:creationId xmlns:a16="http://schemas.microsoft.com/office/drawing/2014/main" id="{18FC1888-BFCC-6B6F-D103-B40AC316DFE6}"/>
              </a:ext>
            </a:extLst>
          </p:cNvPr>
          <p:cNvPicPr>
            <a:picLocks noChangeAspect="1"/>
          </p:cNvPicPr>
          <p:nvPr/>
        </p:nvPicPr>
        <p:blipFill>
          <a:blip r:embed="rId3"/>
          <a:stretch>
            <a:fillRect/>
          </a:stretch>
        </p:blipFill>
        <p:spPr>
          <a:xfrm>
            <a:off x="978049" y="891790"/>
            <a:ext cx="4002741" cy="2468357"/>
          </a:xfrm>
          <a:prstGeom prst="rect">
            <a:avLst/>
          </a:prstGeom>
        </p:spPr>
      </p:pic>
    </p:spTree>
    <p:extLst>
      <p:ext uri="{BB962C8B-B14F-4D97-AF65-F5344CB8AC3E}">
        <p14:creationId xmlns:p14="http://schemas.microsoft.com/office/powerpoint/2010/main" val="4105534383"/>
      </p:ext>
    </p:extLst>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3222</TotalTime>
  <Words>554</Words>
  <Application>Microsoft Macintosh PowerPoint</Application>
  <PresentationFormat>On-screen Show (16:9)</PresentationFormat>
  <Paragraphs>86</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Oswald</vt:lpstr>
      <vt:lpstr>MS PGothic</vt:lpstr>
      <vt:lpstr>Hiragino Sans</vt:lpstr>
      <vt:lpstr>Roboto</vt:lpstr>
      <vt:lpstr>Arial</vt:lpstr>
      <vt:lpstr>Software Development Bussines Plan by Slidesgo</vt:lpstr>
      <vt:lpstr>15 ソースコードのバージョン管理 1</vt:lpstr>
      <vt:lpstr>01</vt:lpstr>
      <vt:lpstr>10</vt:lpstr>
      <vt:lpstr>1. 今日の授業について  </vt:lpstr>
      <vt:lpstr>2. 今日の学習目標</vt:lpstr>
      <vt:lpstr>Git基本</vt:lpstr>
      <vt:lpstr>PowerPoint Presentation</vt:lpstr>
      <vt:lpstr>PowerPoint Presentation</vt:lpstr>
      <vt:lpstr>PowerPoint Presentation</vt:lpstr>
      <vt:lpstr>PowerPoint Presentation</vt:lpstr>
      <vt:lpstr>PowerPoint Presentation</vt:lpstr>
      <vt:lpstr>PowerPoint Presentation</vt:lpstr>
      <vt:lpstr>QUIZで確認</vt:lpstr>
      <vt:lpstr>今日の授業の参考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Analysis and Design</dc:title>
  <cp:lastModifiedBy>MARIKO TAGAWA</cp:lastModifiedBy>
  <cp:revision>72</cp:revision>
  <dcterms:modified xsi:type="dcterms:W3CDTF">2025-07-24T08:14:57Z</dcterms:modified>
</cp:coreProperties>
</file>